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03" r:id="rId2"/>
    <p:sldId id="364" r:id="rId3"/>
    <p:sldId id="402" r:id="rId4"/>
    <p:sldId id="314" r:id="rId5"/>
    <p:sldId id="368" r:id="rId6"/>
    <p:sldId id="369" r:id="rId7"/>
    <p:sldId id="370" r:id="rId8"/>
    <p:sldId id="372" r:id="rId9"/>
    <p:sldId id="371" r:id="rId10"/>
    <p:sldId id="373" r:id="rId11"/>
    <p:sldId id="374" r:id="rId12"/>
    <p:sldId id="375" r:id="rId13"/>
    <p:sldId id="376" r:id="rId14"/>
    <p:sldId id="377" r:id="rId15"/>
    <p:sldId id="378" r:id="rId16"/>
    <p:sldId id="379" r:id="rId17"/>
    <p:sldId id="380" r:id="rId18"/>
    <p:sldId id="382" r:id="rId19"/>
    <p:sldId id="383" r:id="rId20"/>
    <p:sldId id="384" r:id="rId21"/>
    <p:sldId id="385" r:id="rId22"/>
    <p:sldId id="386" r:id="rId23"/>
    <p:sldId id="387" r:id="rId24"/>
    <p:sldId id="388" r:id="rId25"/>
    <p:sldId id="404" r:id="rId26"/>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80"/>
    <a:srgbClr val="5DA1CB"/>
    <a:srgbClr val="339933"/>
    <a:srgbClr val="5AC349"/>
    <a:srgbClr val="4274B0"/>
    <a:srgbClr val="4577C7"/>
    <a:srgbClr val="2EDEBC"/>
    <a:srgbClr val="D9ECF5"/>
    <a:srgbClr val="41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361" autoAdjust="0"/>
    <p:restoredTop sz="94660"/>
  </p:normalViewPr>
  <p:slideViewPr>
    <p:cSldViewPr>
      <p:cViewPr varScale="1">
        <p:scale>
          <a:sx n="99" d="100"/>
          <a:sy n="99" d="100"/>
        </p:scale>
        <p:origin x="-678" y="-9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8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997497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package" Target="../embeddings/Microsoft_Word_Document1.docx"/><Relationship Id="rId4" Type="http://schemas.openxmlformats.org/officeDocument/2006/relationships/image" Target="file:///F:\&#29289;&#29702;&#65288;&#21512;&#29256;&#65289;\24WLELXGKFAX7-140.TIF" TargetMode="Externa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file:///F:\&#29289;&#29702;&#65288;&#21512;&#29256;&#65289;\24WLELXGKFAX7-141.TIF" TargetMode="External"/><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8.docx"/><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9.docx"/><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10.docx"/><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11.docx"/><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image" Target="22WLGKJJ-3.TIF" TargetMode="External"/><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24WLELXGKFAX7-143.TIF"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15381" y="2128332"/>
            <a:ext cx="4035721" cy="1915887"/>
          </a:xfrm>
          <a:prstGeom prst="rect">
            <a:avLst/>
          </a:prstGeom>
          <a:solidFill>
            <a:srgbClr val="203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750010" y="2402180"/>
            <a:ext cx="1368193" cy="1368193"/>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矩形 30"/>
          <p:cNvSpPr/>
          <p:nvPr/>
        </p:nvSpPr>
        <p:spPr>
          <a:xfrm rot="2700000">
            <a:off x="1853888" y="4332608"/>
            <a:ext cx="370728" cy="370728"/>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矩形 31"/>
          <p:cNvSpPr/>
          <p:nvPr/>
        </p:nvSpPr>
        <p:spPr>
          <a:xfrm rot="2700000">
            <a:off x="2525421" y="4289397"/>
            <a:ext cx="181545" cy="181545"/>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34" name="直接连接符 33"/>
          <p:cNvCxnSpPr/>
          <p:nvPr/>
        </p:nvCxnSpPr>
        <p:spPr>
          <a:xfrm>
            <a:off x="9371703" y="891685"/>
            <a:ext cx="2702548" cy="2848081"/>
          </a:xfrm>
          <a:prstGeom prst="line">
            <a:avLst/>
          </a:prstGeom>
          <a:noFill/>
          <a:ln w="2540" cap="flat" cmpd="sng" algn="ctr">
            <a:solidFill>
              <a:srgbClr val="D76739">
                <a:alpha val="21000"/>
              </a:srgbClr>
            </a:solidFill>
            <a:prstDash val="solid"/>
            <a:miter lim="800000"/>
          </a:ln>
          <a:effectLst/>
        </p:spPr>
      </p:cxnSp>
      <p:sp>
        <p:nvSpPr>
          <p:cNvPr id="36" name="文本框 12"/>
          <p:cNvSpPr txBox="1"/>
          <p:nvPr/>
        </p:nvSpPr>
        <p:spPr>
          <a:xfrm>
            <a:off x="2695155" y="1916832"/>
            <a:ext cx="9163072" cy="2308324"/>
          </a:xfrm>
          <a:prstGeom prst="rect">
            <a:avLst/>
          </a:prstGeom>
          <a:noFill/>
        </p:spPr>
        <p:txBody>
          <a:bodyPr wrap="square" rtlCol="0">
            <a:spAutoFit/>
          </a:bodyPr>
          <a:lstStyle/>
          <a:p>
            <a:pPr>
              <a:lnSpc>
                <a:spcPct val="150000"/>
              </a:lnSpc>
            </a:pPr>
            <a:r>
              <a:rPr lang="zh-CN" altLang="en-US" sz="4800" b="1" dirty="0">
                <a:solidFill>
                  <a:srgbClr val="002060"/>
                </a:solidFill>
                <a:latin typeface="黑体" pitchFamily="2" charset="-122"/>
                <a:ea typeface="黑体" pitchFamily="2" charset="-122"/>
              </a:rPr>
              <a:t>策略指导二　考场解题别“太老实”，寻找“捷径”秒杀题目</a:t>
            </a:r>
          </a:p>
        </p:txBody>
      </p:sp>
      <p:cxnSp>
        <p:nvCxnSpPr>
          <p:cNvPr id="42" name="直接连接符 41"/>
          <p:cNvCxnSpPr/>
          <p:nvPr/>
        </p:nvCxnSpPr>
        <p:spPr>
          <a:xfrm>
            <a:off x="9475969" y="-243408"/>
            <a:ext cx="1302138" cy="1135093"/>
          </a:xfrm>
          <a:prstGeom prst="line">
            <a:avLst/>
          </a:prstGeom>
          <a:noFill/>
          <a:ln w="2540" cap="flat" cmpd="sng" algn="ctr">
            <a:solidFill>
              <a:srgbClr val="D76739">
                <a:alpha val="21000"/>
              </a:srgbClr>
            </a:solidFill>
            <a:prstDash val="solid"/>
            <a:miter lim="800000"/>
          </a:ln>
          <a:effectLst/>
        </p:spPr>
      </p:cxnSp>
    </p:spTree>
    <p:extLst>
      <p:ext uri="{BB962C8B-B14F-4D97-AF65-F5344CB8AC3E}">
        <p14:creationId xmlns:p14="http://schemas.microsoft.com/office/powerpoint/2010/main" val="346449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decel="100000"/>
                                        <p:tgtEl>
                                          <p:spTgt spid="5"/>
                                        </p:tgtEl>
                                      </p:cBhvr>
                                    </p:animEffect>
                                    <p:anim calcmode="lin" valueType="num">
                                      <p:cBhvr>
                                        <p:cTn id="8" dur="400" decel="100000" fill="hold"/>
                                        <p:tgtEl>
                                          <p:spTgt spid="5"/>
                                        </p:tgtEl>
                                        <p:attrNameLst>
                                          <p:attrName>style.rotation</p:attrName>
                                        </p:attrNameLst>
                                      </p:cBhvr>
                                      <p:tavLst>
                                        <p:tav tm="0">
                                          <p:val>
                                            <p:fltVal val="-90"/>
                                          </p:val>
                                        </p:tav>
                                        <p:tav tm="100000">
                                          <p:val>
                                            <p:fltVal val="0"/>
                                          </p:val>
                                        </p:tav>
                                      </p:tavLst>
                                    </p:anim>
                                    <p:anim calcmode="lin" valueType="num">
                                      <p:cBhvr>
                                        <p:cTn id="9" dur="400" decel="100000" fill="hold"/>
                                        <p:tgtEl>
                                          <p:spTgt spid="5"/>
                                        </p:tgtEl>
                                        <p:attrNameLst>
                                          <p:attrName>ppt_x</p:attrName>
                                        </p:attrNameLst>
                                      </p:cBhvr>
                                      <p:tavLst>
                                        <p:tav tm="0">
                                          <p:val>
                                            <p:strVal val="#ppt_x+0.4"/>
                                          </p:val>
                                        </p:tav>
                                        <p:tav tm="100000">
                                          <p:val>
                                            <p:strVal val="#ppt_x-0.05"/>
                                          </p:val>
                                        </p:tav>
                                      </p:tavLst>
                                    </p:anim>
                                    <p:anim calcmode="lin" valueType="num">
                                      <p:cBhvr>
                                        <p:cTn id="10" dur="400" decel="100000" fill="hold"/>
                                        <p:tgtEl>
                                          <p:spTgt spid="5"/>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400" decel="100000"/>
                                        <p:tgtEl>
                                          <p:spTgt spid="30"/>
                                        </p:tgtEl>
                                      </p:cBhvr>
                                    </p:animEffect>
                                    <p:anim calcmode="lin" valueType="num">
                                      <p:cBhvr>
                                        <p:cTn id="16" dur="400" decel="100000" fill="hold"/>
                                        <p:tgtEl>
                                          <p:spTgt spid="30"/>
                                        </p:tgtEl>
                                        <p:attrNameLst>
                                          <p:attrName>style.rotation</p:attrName>
                                        </p:attrNameLst>
                                      </p:cBhvr>
                                      <p:tavLst>
                                        <p:tav tm="0">
                                          <p:val>
                                            <p:fltVal val="-90"/>
                                          </p:val>
                                        </p:tav>
                                        <p:tav tm="100000">
                                          <p:val>
                                            <p:fltVal val="0"/>
                                          </p:val>
                                        </p:tav>
                                      </p:tavLst>
                                    </p:anim>
                                    <p:anim calcmode="lin" valueType="num">
                                      <p:cBhvr>
                                        <p:cTn id="17" dur="400" decel="100000" fill="hold"/>
                                        <p:tgtEl>
                                          <p:spTgt spid="30"/>
                                        </p:tgtEl>
                                        <p:attrNameLst>
                                          <p:attrName>ppt_x</p:attrName>
                                        </p:attrNameLst>
                                      </p:cBhvr>
                                      <p:tavLst>
                                        <p:tav tm="0">
                                          <p:val>
                                            <p:strVal val="#ppt_x+0.4"/>
                                          </p:val>
                                        </p:tav>
                                        <p:tav tm="100000">
                                          <p:val>
                                            <p:strVal val="#ppt_x-0.05"/>
                                          </p:val>
                                        </p:tav>
                                      </p:tavLst>
                                    </p:anim>
                                    <p:anim calcmode="lin" valueType="num">
                                      <p:cBhvr>
                                        <p:cTn id="18" dur="400" decel="100000" fill="hold"/>
                                        <p:tgtEl>
                                          <p:spTgt spid="30"/>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30"/>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30"/>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400" decel="100000"/>
                                        <p:tgtEl>
                                          <p:spTgt spid="31"/>
                                        </p:tgtEl>
                                      </p:cBhvr>
                                    </p:animEffect>
                                    <p:anim calcmode="lin" valueType="num">
                                      <p:cBhvr>
                                        <p:cTn id="24" dur="400" decel="100000" fill="hold"/>
                                        <p:tgtEl>
                                          <p:spTgt spid="31"/>
                                        </p:tgtEl>
                                        <p:attrNameLst>
                                          <p:attrName>style.rotation</p:attrName>
                                        </p:attrNameLst>
                                      </p:cBhvr>
                                      <p:tavLst>
                                        <p:tav tm="0">
                                          <p:val>
                                            <p:fltVal val="-90"/>
                                          </p:val>
                                        </p:tav>
                                        <p:tav tm="100000">
                                          <p:val>
                                            <p:fltVal val="0"/>
                                          </p:val>
                                        </p:tav>
                                      </p:tavLst>
                                    </p:anim>
                                    <p:anim calcmode="lin" valueType="num">
                                      <p:cBhvr>
                                        <p:cTn id="25" dur="400" decel="100000" fill="hold"/>
                                        <p:tgtEl>
                                          <p:spTgt spid="31"/>
                                        </p:tgtEl>
                                        <p:attrNameLst>
                                          <p:attrName>ppt_x</p:attrName>
                                        </p:attrNameLst>
                                      </p:cBhvr>
                                      <p:tavLst>
                                        <p:tav tm="0">
                                          <p:val>
                                            <p:strVal val="#ppt_x+0.4"/>
                                          </p:val>
                                        </p:tav>
                                        <p:tav tm="100000">
                                          <p:val>
                                            <p:strVal val="#ppt_x-0.05"/>
                                          </p:val>
                                        </p:tav>
                                      </p:tavLst>
                                    </p:anim>
                                    <p:anim calcmode="lin" valueType="num">
                                      <p:cBhvr>
                                        <p:cTn id="26" dur="400" decel="100000" fill="hold"/>
                                        <p:tgtEl>
                                          <p:spTgt spid="31"/>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31"/>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31"/>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400" decel="100000"/>
                                        <p:tgtEl>
                                          <p:spTgt spid="32"/>
                                        </p:tgtEl>
                                      </p:cBhvr>
                                    </p:animEffect>
                                    <p:anim calcmode="lin" valueType="num">
                                      <p:cBhvr>
                                        <p:cTn id="32" dur="400" decel="100000" fill="hold"/>
                                        <p:tgtEl>
                                          <p:spTgt spid="32"/>
                                        </p:tgtEl>
                                        <p:attrNameLst>
                                          <p:attrName>style.rotation</p:attrName>
                                        </p:attrNameLst>
                                      </p:cBhvr>
                                      <p:tavLst>
                                        <p:tav tm="0">
                                          <p:val>
                                            <p:fltVal val="-90"/>
                                          </p:val>
                                        </p:tav>
                                        <p:tav tm="100000">
                                          <p:val>
                                            <p:fltVal val="0"/>
                                          </p:val>
                                        </p:tav>
                                      </p:tavLst>
                                    </p:anim>
                                    <p:anim calcmode="lin" valueType="num">
                                      <p:cBhvr>
                                        <p:cTn id="33" dur="400" decel="100000" fill="hold"/>
                                        <p:tgtEl>
                                          <p:spTgt spid="32"/>
                                        </p:tgtEl>
                                        <p:attrNameLst>
                                          <p:attrName>ppt_x</p:attrName>
                                        </p:attrNameLst>
                                      </p:cBhvr>
                                      <p:tavLst>
                                        <p:tav tm="0">
                                          <p:val>
                                            <p:strVal val="#ppt_x+0.4"/>
                                          </p:val>
                                        </p:tav>
                                        <p:tav tm="100000">
                                          <p:val>
                                            <p:strVal val="#ppt_x-0.05"/>
                                          </p:val>
                                        </p:tav>
                                      </p:tavLst>
                                    </p:anim>
                                    <p:anim calcmode="lin" valueType="num">
                                      <p:cBhvr>
                                        <p:cTn id="34" dur="400" decel="100000" fill="hold"/>
                                        <p:tgtEl>
                                          <p:spTgt spid="32"/>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32"/>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32"/>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400" decel="100000"/>
                                        <p:tgtEl>
                                          <p:spTgt spid="34"/>
                                        </p:tgtEl>
                                      </p:cBhvr>
                                    </p:animEffect>
                                    <p:anim calcmode="lin" valueType="num">
                                      <p:cBhvr>
                                        <p:cTn id="40" dur="400" decel="100000" fill="hold"/>
                                        <p:tgtEl>
                                          <p:spTgt spid="34"/>
                                        </p:tgtEl>
                                        <p:attrNameLst>
                                          <p:attrName>style.rotation</p:attrName>
                                        </p:attrNameLst>
                                      </p:cBhvr>
                                      <p:tavLst>
                                        <p:tav tm="0">
                                          <p:val>
                                            <p:fltVal val="-90"/>
                                          </p:val>
                                        </p:tav>
                                        <p:tav tm="100000">
                                          <p:val>
                                            <p:fltVal val="0"/>
                                          </p:val>
                                        </p:tav>
                                      </p:tavLst>
                                    </p:anim>
                                    <p:anim calcmode="lin" valueType="num">
                                      <p:cBhvr>
                                        <p:cTn id="41" dur="400" decel="100000" fill="hold"/>
                                        <p:tgtEl>
                                          <p:spTgt spid="34"/>
                                        </p:tgtEl>
                                        <p:attrNameLst>
                                          <p:attrName>ppt_x</p:attrName>
                                        </p:attrNameLst>
                                      </p:cBhvr>
                                      <p:tavLst>
                                        <p:tav tm="0">
                                          <p:val>
                                            <p:strVal val="#ppt_x+0.4"/>
                                          </p:val>
                                        </p:tav>
                                        <p:tav tm="100000">
                                          <p:val>
                                            <p:strVal val="#ppt_x-0.05"/>
                                          </p:val>
                                        </p:tav>
                                      </p:tavLst>
                                    </p:anim>
                                    <p:anim calcmode="lin" valueType="num">
                                      <p:cBhvr>
                                        <p:cTn id="42" dur="400" decel="100000" fill="hold"/>
                                        <p:tgtEl>
                                          <p:spTgt spid="34"/>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34"/>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34"/>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400" decel="100000"/>
                                        <p:tgtEl>
                                          <p:spTgt spid="36"/>
                                        </p:tgtEl>
                                      </p:cBhvr>
                                    </p:animEffect>
                                    <p:anim calcmode="lin" valueType="num">
                                      <p:cBhvr>
                                        <p:cTn id="48" dur="400" decel="100000" fill="hold"/>
                                        <p:tgtEl>
                                          <p:spTgt spid="36"/>
                                        </p:tgtEl>
                                        <p:attrNameLst>
                                          <p:attrName>style.rotation</p:attrName>
                                        </p:attrNameLst>
                                      </p:cBhvr>
                                      <p:tavLst>
                                        <p:tav tm="0">
                                          <p:val>
                                            <p:fltVal val="-90"/>
                                          </p:val>
                                        </p:tav>
                                        <p:tav tm="100000">
                                          <p:val>
                                            <p:fltVal val="0"/>
                                          </p:val>
                                        </p:tav>
                                      </p:tavLst>
                                    </p:anim>
                                    <p:anim calcmode="lin" valueType="num">
                                      <p:cBhvr>
                                        <p:cTn id="49" dur="400" decel="100000" fill="hold"/>
                                        <p:tgtEl>
                                          <p:spTgt spid="36"/>
                                        </p:tgtEl>
                                        <p:attrNameLst>
                                          <p:attrName>ppt_x</p:attrName>
                                        </p:attrNameLst>
                                      </p:cBhvr>
                                      <p:tavLst>
                                        <p:tav tm="0">
                                          <p:val>
                                            <p:strVal val="#ppt_x+0.4"/>
                                          </p:val>
                                        </p:tav>
                                        <p:tav tm="100000">
                                          <p:val>
                                            <p:strVal val="#ppt_x-0.05"/>
                                          </p:val>
                                        </p:tav>
                                      </p:tavLst>
                                    </p:anim>
                                    <p:anim calcmode="lin" valueType="num">
                                      <p:cBhvr>
                                        <p:cTn id="50" dur="400" decel="100000" fill="hold"/>
                                        <p:tgtEl>
                                          <p:spTgt spid="3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3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3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400" decel="100000"/>
                                        <p:tgtEl>
                                          <p:spTgt spid="42"/>
                                        </p:tgtEl>
                                      </p:cBhvr>
                                    </p:animEffect>
                                    <p:anim calcmode="lin" valueType="num">
                                      <p:cBhvr>
                                        <p:cTn id="56" dur="400" decel="100000" fill="hold"/>
                                        <p:tgtEl>
                                          <p:spTgt spid="42"/>
                                        </p:tgtEl>
                                        <p:attrNameLst>
                                          <p:attrName>style.rotation</p:attrName>
                                        </p:attrNameLst>
                                      </p:cBhvr>
                                      <p:tavLst>
                                        <p:tav tm="0">
                                          <p:val>
                                            <p:fltVal val="-90"/>
                                          </p:val>
                                        </p:tav>
                                        <p:tav tm="100000">
                                          <p:val>
                                            <p:fltVal val="0"/>
                                          </p:val>
                                        </p:tav>
                                      </p:tavLst>
                                    </p:anim>
                                    <p:anim calcmode="lin" valueType="num">
                                      <p:cBhvr>
                                        <p:cTn id="57" dur="400" decel="100000" fill="hold"/>
                                        <p:tgtEl>
                                          <p:spTgt spid="42"/>
                                        </p:tgtEl>
                                        <p:attrNameLst>
                                          <p:attrName>ppt_x</p:attrName>
                                        </p:attrNameLst>
                                      </p:cBhvr>
                                      <p:tavLst>
                                        <p:tav tm="0">
                                          <p:val>
                                            <p:strVal val="#ppt_x+0.4"/>
                                          </p:val>
                                        </p:tav>
                                        <p:tav tm="100000">
                                          <p:val>
                                            <p:strVal val="#ppt_x-0.05"/>
                                          </p:val>
                                        </p:tav>
                                      </p:tavLst>
                                    </p:anim>
                                    <p:anim calcmode="lin" valueType="num">
                                      <p:cBhvr>
                                        <p:cTn id="58" dur="400" decel="100000" fill="hold"/>
                                        <p:tgtEl>
                                          <p:spTgt spid="42"/>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42"/>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4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1" grpId="0" animBg="1"/>
      <p:bldP spid="32"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692696"/>
            <a:ext cx="11161240" cy="5400600"/>
          </a:xfrm>
        </p:spPr>
        <p:txBody>
          <a:bodyPr/>
          <a:lstStyle/>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学生在考试中以得分为目标的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应试解题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与平时以明理为诉求的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教学解题</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不同，考试由于时间限制，让学生极容易产生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时不等我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的急促感，出现慌里慌张、盲目答题、状态尽失的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晕场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现象。针对选择题的解答，考场上不一定非得按平常的训练套路来解题，非得求个老老实实、按部就班解题才心安。完全可以</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不讲道理、不择手段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地</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抄近路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秒杀题目，给后面计算题的解答赢得充分时间。</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785228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340768"/>
            <a:ext cx="10975658" cy="4104456"/>
          </a:xfrm>
        </p:spPr>
        <p:txBody>
          <a:bodyPr>
            <a:normAutofit/>
          </a:bodyPr>
          <a:lstStyle/>
          <a:p>
            <a:pPr indent="713740" algn="just">
              <a:lnSpc>
                <a:spcPct val="200000"/>
              </a:lnSpc>
              <a:spcAft>
                <a:spcPts val="0"/>
              </a:spcAft>
              <a:tabLst>
                <a:tab pos="5941060" algn="l"/>
              </a:tabLst>
            </a:pPr>
            <a:r>
              <a:rPr lang="zh-CN" altLang="en-US" b="1" kern="100" dirty="0">
                <a:latin typeface="Times New Roman"/>
                <a:ea typeface="方正细黑一简体"/>
                <a:cs typeface="Times New Roman"/>
              </a:rPr>
              <a:t>他山之石，亦能攻玉。</a:t>
            </a:r>
            <a:r>
              <a:rPr lang="zh-CN" altLang="zh-CN" b="1" kern="100" dirty="0" smtClean="0">
                <a:latin typeface="Times New Roman"/>
                <a:ea typeface="方正细黑一简体"/>
                <a:cs typeface="Times New Roman"/>
              </a:rPr>
              <a:t>下</a:t>
            </a:r>
            <a:r>
              <a:rPr lang="zh-CN" altLang="zh-CN" b="1" kern="100" dirty="0">
                <a:latin typeface="Times New Roman"/>
                <a:ea typeface="方正细黑一简体"/>
                <a:cs typeface="Times New Roman"/>
              </a:rPr>
              <a:t>面，仅以</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年全国甲卷</a:t>
            </a:r>
            <a:r>
              <a:rPr lang="en-US" altLang="zh-CN" b="1" kern="100" dirty="0">
                <a:latin typeface="Times New Roman"/>
                <a:ea typeface="方正细黑一简体"/>
                <a:cs typeface="Courier New"/>
              </a:rPr>
              <a:t>8</a:t>
            </a:r>
            <a:r>
              <a:rPr lang="zh-CN" altLang="zh-CN" b="1" kern="100" dirty="0">
                <a:latin typeface="Times New Roman"/>
                <a:ea typeface="方正细黑一简体"/>
                <a:cs typeface="Times New Roman"/>
              </a:rPr>
              <a:t>道选择题中的</a:t>
            </a:r>
            <a:r>
              <a:rPr lang="en-US" altLang="zh-CN" b="1" kern="100" dirty="0">
                <a:latin typeface="Times New Roman"/>
                <a:ea typeface="方正细黑一简体"/>
                <a:cs typeface="Courier New"/>
              </a:rPr>
              <a:t>7</a:t>
            </a:r>
            <a:r>
              <a:rPr lang="zh-CN" altLang="zh-CN" b="1" kern="100" dirty="0">
                <a:latin typeface="Times New Roman"/>
                <a:ea typeface="方正细黑一简体"/>
                <a:cs typeface="Times New Roman"/>
              </a:rPr>
              <a:t>道题为例，展示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抄近路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解题的快捷之道。在此重点强调，设置此内容的目的是启发学生换一种思维解决问题，而非教学生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投机取巧</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之术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459116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260648"/>
            <a:ext cx="10975658" cy="5112568"/>
          </a:xfrm>
        </p:spPr>
        <p:txBody>
          <a:bodyPr>
            <a:normAutofit/>
          </a:bodyPr>
          <a:lstStyle/>
          <a:p>
            <a:pPr indent="713740" algn="just">
              <a:lnSpc>
                <a:spcPct val="170000"/>
              </a:lnSpc>
              <a:spcAft>
                <a:spcPts val="0"/>
              </a:spcAft>
              <a:tabLst>
                <a:tab pos="5941060" algn="l"/>
              </a:tabLst>
            </a:pPr>
            <a:r>
              <a:rPr lang="zh-CN" altLang="zh-CN" b="1" kern="100" dirty="0">
                <a:solidFill>
                  <a:srgbClr val="7030A0"/>
                </a:solidFill>
                <a:latin typeface="宋体"/>
                <a:ea typeface="C-KT"/>
                <a:cs typeface="Times New Roman"/>
              </a:rPr>
              <a:t></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年全国甲卷第</a:t>
            </a:r>
            <a:r>
              <a:rPr lang="en-US" altLang="zh-CN" b="1" kern="100" dirty="0">
                <a:solidFill>
                  <a:srgbClr val="7030A0"/>
                </a:solidFill>
                <a:latin typeface="Times New Roman"/>
                <a:ea typeface="方正细黑一简体"/>
                <a:cs typeface="Courier New"/>
              </a:rPr>
              <a:t>14</a:t>
            </a:r>
            <a:r>
              <a:rPr lang="zh-CN" altLang="zh-CN" b="1" kern="100" dirty="0">
                <a:solidFill>
                  <a:srgbClr val="7030A0"/>
                </a:solidFill>
                <a:latin typeface="Times New Roman"/>
                <a:ea typeface="方正细黑一简体"/>
                <a:cs typeface="Times New Roman"/>
              </a:rPr>
              <a:t>题</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北京</a:t>
            </a:r>
            <a:r>
              <a:rPr lang="en-US" altLang="zh-CN" b="1" kern="100" dirty="0">
                <a:latin typeface="Times New Roman"/>
                <a:ea typeface="方正细黑一简体"/>
                <a:cs typeface="Courier New"/>
              </a:rPr>
              <a:t>2022</a:t>
            </a:r>
            <a:r>
              <a:rPr lang="zh-CN" altLang="zh-CN" b="1" kern="100" dirty="0">
                <a:latin typeface="Times New Roman"/>
                <a:ea typeface="方正细黑一简体"/>
                <a:cs typeface="Times New Roman"/>
              </a:rPr>
              <a:t>年冬奥会首钢滑雪大跳台局部示意图如</a:t>
            </a:r>
            <a:r>
              <a:rPr lang="zh-CN" altLang="zh-CN" b="1" kern="100" dirty="0" smtClean="0">
                <a:latin typeface="Times New Roman"/>
                <a:ea typeface="方正细黑一简体"/>
                <a:cs typeface="Times New Roman"/>
              </a:rPr>
              <a:t>图</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所</a:t>
            </a:r>
            <a:r>
              <a:rPr lang="zh-CN" altLang="zh-CN" b="1" kern="100" dirty="0">
                <a:latin typeface="Times New Roman"/>
                <a:ea typeface="方正细黑一简体"/>
                <a:cs typeface="Times New Roman"/>
              </a:rPr>
              <a:t>示。运动员从</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处由静止自由滑下，到</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处起跳，</a:t>
            </a:r>
            <a:r>
              <a:rPr lang="en-US" altLang="zh-CN" b="1" i="1" kern="100" dirty="0">
                <a:latin typeface="Times New Roman"/>
                <a:ea typeface="方正细黑一简体"/>
                <a:cs typeface="Courier New"/>
              </a:rPr>
              <a:t>c</a:t>
            </a:r>
            <a:r>
              <a:rPr lang="zh-CN" altLang="zh-CN" b="1" kern="100" dirty="0" smtClean="0">
                <a:latin typeface="Times New Roman"/>
                <a:ea typeface="方正细黑一简体"/>
                <a:cs typeface="Times New Roman"/>
              </a:rPr>
              <a:t>点</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为</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之间的最低点，</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两处的高度差为</a:t>
            </a:r>
            <a:r>
              <a:rPr lang="en-US" altLang="zh-CN" b="1" i="1" kern="100" dirty="0">
                <a:latin typeface="Times New Roman"/>
                <a:ea typeface="方正细黑一简体"/>
                <a:cs typeface="Courier New"/>
              </a:rPr>
              <a:t>h</a:t>
            </a:r>
            <a:r>
              <a:rPr lang="zh-CN" altLang="zh-CN" b="1" kern="100" dirty="0">
                <a:latin typeface="Times New Roman"/>
                <a:ea typeface="方正细黑一简体"/>
                <a:cs typeface="Times New Roman"/>
              </a:rPr>
              <a:t>。要求运动员经过</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点时对滑雪板的压力不大于自身所受重力的</a:t>
            </a:r>
            <a:r>
              <a:rPr lang="en-US" altLang="zh-CN" b="1" i="1" kern="100" dirty="0">
                <a:latin typeface="Times New Roman"/>
                <a:ea typeface="方正细黑一简体"/>
                <a:cs typeface="Courier New"/>
              </a:rPr>
              <a:t>k</a:t>
            </a:r>
            <a:r>
              <a:rPr lang="zh-CN" altLang="zh-CN" b="1" kern="100" dirty="0">
                <a:latin typeface="Times New Roman"/>
                <a:ea typeface="方正细黑一简体"/>
                <a:cs typeface="Times New Roman"/>
              </a:rPr>
              <a:t>倍，运动过程中将运动员视为质点并忽略所有阻力，则</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点处这一段圆弧雪道的半径不应小于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1026" name="Picture 2" descr="F:\物理（合版）\24WLELXGKFAX7-140.T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9337947" y="1268760"/>
            <a:ext cx="2376264" cy="13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对象 2"/>
          <p:cNvGraphicFramePr>
            <a:graphicFrameLocks noChangeAspect="1"/>
          </p:cNvGraphicFramePr>
          <p:nvPr>
            <p:extLst>
              <p:ext uri="{D42A27DB-BD31-4B8C-83A1-F6EECF244321}">
                <p14:modId xmlns:p14="http://schemas.microsoft.com/office/powerpoint/2010/main" val="533207737"/>
              </p:ext>
            </p:extLst>
          </p:nvPr>
        </p:nvGraphicFramePr>
        <p:xfrm>
          <a:off x="768995" y="5157192"/>
          <a:ext cx="10367962" cy="1314450"/>
        </p:xfrm>
        <a:graphic>
          <a:graphicData uri="http://schemas.openxmlformats.org/presentationml/2006/ole">
            <mc:AlternateContent xmlns:mc="http://schemas.openxmlformats.org/markup-compatibility/2006">
              <mc:Choice xmlns:v="urn:schemas-microsoft-com:vml" Requires="v">
                <p:oleObj spid="_x0000_s1035" name="文档" r:id="rId5" imgW="10367808" imgH="1314115" progId="Word.Document.12">
                  <p:embed/>
                </p:oleObj>
              </mc:Choice>
              <mc:Fallback>
                <p:oleObj name="文档" r:id="rId5" imgW="10367808" imgH="1314115" progId="Word.Document.12">
                  <p:embed/>
                  <p:pic>
                    <p:nvPicPr>
                      <p:cNvPr id="0" name=""/>
                      <p:cNvPicPr/>
                      <p:nvPr/>
                    </p:nvPicPr>
                    <p:blipFill>
                      <a:blip r:embed="rId6"/>
                      <a:stretch>
                        <a:fillRect/>
                      </a:stretch>
                    </p:blipFill>
                    <p:spPr>
                      <a:xfrm>
                        <a:off x="768995" y="5157192"/>
                        <a:ext cx="10367962" cy="1314450"/>
                      </a:xfrm>
                      <a:prstGeom prst="rect">
                        <a:avLst/>
                      </a:prstGeom>
                    </p:spPr>
                  </p:pic>
                </p:oleObj>
              </mc:Fallback>
            </mc:AlternateContent>
          </a:graphicData>
        </a:graphic>
      </p:graphicFrame>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636176737"/>
              </p:ext>
            </p:extLst>
          </p:nvPr>
        </p:nvGraphicFramePr>
        <p:xfrm>
          <a:off x="766763" y="404664"/>
          <a:ext cx="10274300" cy="5910263"/>
        </p:xfrm>
        <a:graphic>
          <a:graphicData uri="http://schemas.openxmlformats.org/presentationml/2006/ole">
            <mc:AlternateContent xmlns:mc="http://schemas.openxmlformats.org/markup-compatibility/2006">
              <mc:Choice xmlns:v="urn:schemas-microsoft-com:vml" Requires="v">
                <p:oleObj spid="_x0000_s3082" name="文档" r:id="rId3" imgW="10367808" imgH="5965529" progId="Word.Document.12">
                  <p:embed/>
                </p:oleObj>
              </mc:Choice>
              <mc:Fallback>
                <p:oleObj name="文档" r:id="rId3" imgW="10367808" imgH="5965529" progId="Word.Document.12">
                  <p:embed/>
                  <p:pic>
                    <p:nvPicPr>
                      <p:cNvPr id="0" name=""/>
                      <p:cNvPicPr/>
                      <p:nvPr/>
                    </p:nvPicPr>
                    <p:blipFill>
                      <a:blip r:embed="rId4"/>
                      <a:stretch>
                        <a:fillRect/>
                      </a:stretch>
                    </p:blipFill>
                    <p:spPr>
                      <a:xfrm>
                        <a:off x="766763" y="404664"/>
                        <a:ext cx="10274300" cy="5910263"/>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1849141236"/>
              </p:ext>
            </p:extLst>
          </p:nvPr>
        </p:nvGraphicFramePr>
        <p:xfrm>
          <a:off x="842193" y="541338"/>
          <a:ext cx="10367962" cy="5776912"/>
        </p:xfrm>
        <a:graphic>
          <a:graphicData uri="http://schemas.openxmlformats.org/presentationml/2006/ole">
            <mc:AlternateContent xmlns:mc="http://schemas.openxmlformats.org/markup-compatibility/2006">
              <mc:Choice xmlns:v="urn:schemas-microsoft-com:vml" Requires="v">
                <p:oleObj spid="_x0000_s4106" name="文档" r:id="rId3" imgW="10367808" imgH="5776204" progId="Word.Document.12">
                  <p:embed/>
                </p:oleObj>
              </mc:Choice>
              <mc:Fallback>
                <p:oleObj name="文档" r:id="rId3" imgW="10367808" imgH="5776204" progId="Word.Document.12">
                  <p:embed/>
                  <p:pic>
                    <p:nvPicPr>
                      <p:cNvPr id="0" name=""/>
                      <p:cNvPicPr/>
                      <p:nvPr/>
                    </p:nvPicPr>
                    <p:blipFill>
                      <a:blip r:embed="rId4"/>
                      <a:stretch>
                        <a:fillRect/>
                      </a:stretch>
                    </p:blipFill>
                    <p:spPr>
                      <a:xfrm>
                        <a:off x="842193" y="541338"/>
                        <a:ext cx="10367962" cy="5776912"/>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1022601901"/>
              </p:ext>
            </p:extLst>
          </p:nvPr>
        </p:nvGraphicFramePr>
        <p:xfrm>
          <a:off x="582091" y="188640"/>
          <a:ext cx="11060112" cy="6499225"/>
        </p:xfrm>
        <a:graphic>
          <a:graphicData uri="http://schemas.openxmlformats.org/presentationml/2006/ole">
            <mc:AlternateContent xmlns:mc="http://schemas.openxmlformats.org/markup-compatibility/2006">
              <mc:Choice xmlns:v="urn:schemas-microsoft-com:vml" Requires="v">
                <p:oleObj spid="_x0000_s5130" name="文档" r:id="rId3" imgW="11178557" imgH="6565537" progId="Word.Document.12">
                  <p:embed/>
                </p:oleObj>
              </mc:Choice>
              <mc:Fallback>
                <p:oleObj name="文档" r:id="rId3" imgW="11178557" imgH="6565537" progId="Word.Document.12">
                  <p:embed/>
                  <p:pic>
                    <p:nvPicPr>
                      <p:cNvPr id="0" name=""/>
                      <p:cNvPicPr/>
                      <p:nvPr/>
                    </p:nvPicPr>
                    <p:blipFill>
                      <a:blip r:embed="rId4"/>
                      <a:stretch>
                        <a:fillRect/>
                      </a:stretch>
                    </p:blipFill>
                    <p:spPr>
                      <a:xfrm>
                        <a:off x="582091" y="188640"/>
                        <a:ext cx="11060112" cy="6499225"/>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1052736"/>
            <a:ext cx="10975658" cy="4958007"/>
          </a:xfrm>
        </p:spPr>
        <p:txBody>
          <a:bodyPr>
            <a:normAutofit/>
          </a:bodyPr>
          <a:lstStyle/>
          <a:p>
            <a:pPr indent="713740" algn="just">
              <a:lnSpc>
                <a:spcPct val="17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准解速解</a:t>
            </a: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　</a:t>
            </a:r>
            <a:r>
              <a:rPr lang="zh-CN" altLang="zh-CN" b="1" kern="100" dirty="0">
                <a:latin typeface="Times New Roman"/>
                <a:ea typeface="方正细黑一简体"/>
                <a:cs typeface="Times New Roman"/>
              </a:rPr>
              <a:t>由于试题设问的时间间隔包含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匀速穿越隧道的时间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穿越隧道前后的速度调整时间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两部分，列车按题设要求以低速</a:t>
            </a:r>
            <a:r>
              <a:rPr lang="en-US" altLang="zh-CN" b="1" i="1" kern="100" dirty="0">
                <a:latin typeface="Times New Roman"/>
                <a:ea typeface="方正细黑一简体"/>
                <a:cs typeface="Courier New"/>
              </a:rPr>
              <a:t>v</a:t>
            </a:r>
            <a:r>
              <a:rPr lang="zh-CN" altLang="zh-CN" b="1" kern="100" dirty="0">
                <a:latin typeface="Times New Roman"/>
                <a:ea typeface="方正细黑一简体"/>
                <a:cs typeface="Times New Roman"/>
              </a:rPr>
              <a:t>匀速穿越隧道的空间距离应当是隧道与列车的长度之和</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l</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，选</a:t>
            </a:r>
            <a:r>
              <a:rPr lang="zh-CN" altLang="zh-CN" b="1" kern="100" dirty="0">
                <a:latin typeface="Times New Roman"/>
                <a:ea typeface="方正细黑一简体"/>
                <a:cs typeface="Times New Roman"/>
              </a:rPr>
              <a:t>项</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所含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调速时间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只有穿越隧道前将</a:t>
            </a:r>
            <a:r>
              <a:rPr lang="en-US" altLang="zh-CN" b="1" i="1" kern="100" dirty="0">
                <a:latin typeface="Times New Roman"/>
                <a:ea typeface="方正细黑一简体"/>
                <a:cs typeface="Courier New"/>
              </a:rPr>
              <a:t>v</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减速为</a:t>
            </a:r>
            <a:r>
              <a:rPr lang="en-US" altLang="zh-CN" b="1" i="1" kern="100" dirty="0">
                <a:latin typeface="Times New Roman"/>
                <a:ea typeface="方正细黑一简体"/>
                <a:cs typeface="Courier New"/>
              </a:rPr>
              <a:t>v</a:t>
            </a:r>
            <a:r>
              <a:rPr lang="zh-CN" altLang="zh-CN" b="1" kern="100" dirty="0">
                <a:latin typeface="Times New Roman"/>
                <a:ea typeface="方正细黑一简体"/>
                <a:cs typeface="Times New Roman"/>
              </a:rPr>
              <a:t>的时间，</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错误，由此便可迅速判断选项</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7030A0"/>
                </a:solidFill>
                <a:latin typeface="Times New Roman"/>
                <a:ea typeface="方正细黑一简体"/>
                <a:cs typeface="Times New Roman"/>
              </a:rPr>
              <a:t>启迪：</a:t>
            </a:r>
            <a:r>
              <a:rPr lang="zh-CN" altLang="zh-CN" b="1" kern="100" dirty="0">
                <a:latin typeface="Times New Roman"/>
                <a:ea typeface="方正细黑一简体"/>
                <a:cs typeface="Times New Roman"/>
              </a:rPr>
              <a:t>匀直距离露端倪，减速加速当选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116632"/>
            <a:ext cx="11176460" cy="6398168"/>
          </a:xfrm>
        </p:spPr>
        <p:txBody>
          <a:bodyPr>
            <a:normAutofit/>
          </a:bodyPr>
          <a:lstStyle/>
          <a:p>
            <a:pPr indent="713740" algn="just">
              <a:lnSpc>
                <a:spcPct val="170000"/>
              </a:lnSpc>
              <a:spcAft>
                <a:spcPts val="0"/>
              </a:spcAft>
              <a:tabLst>
                <a:tab pos="5941060" algn="l"/>
              </a:tabLst>
            </a:pPr>
            <a:r>
              <a:rPr lang="zh-CN" altLang="zh-CN" b="1" kern="100" dirty="0">
                <a:solidFill>
                  <a:srgbClr val="7030A0"/>
                </a:solidFill>
                <a:latin typeface="宋体"/>
                <a:ea typeface="C-KT"/>
                <a:cs typeface="Times New Roman"/>
              </a:rPr>
              <a:t></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年全国甲卷第</a:t>
            </a:r>
            <a:r>
              <a:rPr lang="en-US" altLang="zh-CN" b="1" kern="100" dirty="0">
                <a:solidFill>
                  <a:srgbClr val="7030A0"/>
                </a:solidFill>
                <a:latin typeface="Times New Roman"/>
                <a:ea typeface="方正细黑一简体"/>
                <a:cs typeface="Courier New"/>
              </a:rPr>
              <a:t>16</a:t>
            </a:r>
            <a:r>
              <a:rPr lang="zh-CN" altLang="zh-CN" b="1" kern="100" dirty="0">
                <a:solidFill>
                  <a:srgbClr val="7030A0"/>
                </a:solidFill>
                <a:latin typeface="Times New Roman"/>
                <a:ea typeface="方正细黑一简体"/>
                <a:cs typeface="Times New Roman"/>
              </a:rPr>
              <a:t>题</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三个用同样的细导线做成的刚性闭合线框，正方形线框的边长与圆线框的直径相等，圆线框的半径与正六边形线框的边长相等，如图所示。把它们放入磁感应强度随时间线性变化的同一匀强磁场中，线框所在平面均与磁场方向垂直，正方形、圆形和正六边形线框中感应电流的大小分别为</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&lt;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en-US" altLang="zh-CN" b="1" kern="100" dirty="0">
                <a:latin typeface="Times New Roman"/>
                <a:ea typeface="方正细黑一简体"/>
                <a:cs typeface="Courier New"/>
              </a:rPr>
              <a:t>&gt;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&gt;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&gt;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I</a:t>
            </a:r>
            <a:r>
              <a:rPr lang="en-US" altLang="zh-CN" b="1" kern="100" baseline="-25000" dirty="0">
                <a:latin typeface="Times New Roman"/>
                <a:ea typeface="方正细黑一简体"/>
                <a:cs typeface="Courier New"/>
              </a:rPr>
              <a:t>3</a:t>
            </a:r>
            <a:endParaRPr lang="zh-CN" altLang="zh-CN" sz="1050" kern="100" dirty="0">
              <a:effectLst/>
              <a:latin typeface="宋体"/>
              <a:cs typeface="Courier New"/>
            </a:endParaRPr>
          </a:p>
        </p:txBody>
      </p:sp>
      <p:pic>
        <p:nvPicPr>
          <p:cNvPr id="2050" name="Picture 2" descr="F:\物理（合版）\24WLELXGKFAX7-14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89071" y="3972146"/>
            <a:ext cx="3168352" cy="104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731883790"/>
              </p:ext>
            </p:extLst>
          </p:nvPr>
        </p:nvGraphicFramePr>
        <p:xfrm>
          <a:off x="698500" y="692696"/>
          <a:ext cx="10461625" cy="5545137"/>
        </p:xfrm>
        <a:graphic>
          <a:graphicData uri="http://schemas.openxmlformats.org/presentationml/2006/ole">
            <mc:AlternateContent xmlns:mc="http://schemas.openxmlformats.org/markup-compatibility/2006">
              <mc:Choice xmlns:v="urn:schemas-microsoft-com:vml" Requires="v">
                <p:oleObj spid="_x0000_s8202" name="文档" r:id="rId3" imgW="10669231" imgH="5659946" progId="Word.Document.12">
                  <p:embed/>
                </p:oleObj>
              </mc:Choice>
              <mc:Fallback>
                <p:oleObj name="文档" r:id="rId3" imgW="10669231" imgH="5659946" progId="Word.Document.12">
                  <p:embed/>
                  <p:pic>
                    <p:nvPicPr>
                      <p:cNvPr id="0" name=""/>
                      <p:cNvPicPr/>
                      <p:nvPr/>
                    </p:nvPicPr>
                    <p:blipFill>
                      <a:blip r:embed="rId4"/>
                      <a:stretch>
                        <a:fillRect/>
                      </a:stretch>
                    </p:blipFill>
                    <p:spPr>
                      <a:xfrm>
                        <a:off x="698500" y="692696"/>
                        <a:ext cx="10461625" cy="5545137"/>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extLst>
              <p:ext uri="{D42A27DB-BD31-4B8C-83A1-F6EECF244321}">
                <p14:modId xmlns:p14="http://schemas.microsoft.com/office/powerpoint/2010/main" val="1392871859"/>
              </p:ext>
            </p:extLst>
          </p:nvPr>
        </p:nvGraphicFramePr>
        <p:xfrm>
          <a:off x="912813" y="764704"/>
          <a:ext cx="10367962" cy="5354637"/>
        </p:xfrm>
        <a:graphic>
          <a:graphicData uri="http://schemas.openxmlformats.org/presentationml/2006/ole">
            <mc:AlternateContent xmlns:mc="http://schemas.openxmlformats.org/markup-compatibility/2006">
              <mc:Choice xmlns:v="urn:schemas-microsoft-com:vml" Requires="v">
                <p:oleObj spid="_x0000_s9226" name="文档" r:id="rId3" imgW="10367808" imgH="5354722" progId="Word.Document.12">
                  <p:embed/>
                </p:oleObj>
              </mc:Choice>
              <mc:Fallback>
                <p:oleObj name="文档" r:id="rId3" imgW="10367808" imgH="5354722" progId="Word.Document.12">
                  <p:embed/>
                  <p:pic>
                    <p:nvPicPr>
                      <p:cNvPr id="0" name=""/>
                      <p:cNvPicPr/>
                      <p:nvPr/>
                    </p:nvPicPr>
                    <p:blipFill>
                      <a:blip r:embed="rId4"/>
                      <a:stretch>
                        <a:fillRect/>
                      </a:stretch>
                    </p:blipFill>
                    <p:spPr>
                      <a:xfrm>
                        <a:off x="912813" y="764704"/>
                        <a:ext cx="10367962" cy="5354637"/>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447845405"/>
              </p:ext>
            </p:extLst>
          </p:nvPr>
        </p:nvGraphicFramePr>
        <p:xfrm>
          <a:off x="841003" y="188640"/>
          <a:ext cx="10367962" cy="6508750"/>
        </p:xfrm>
        <a:graphic>
          <a:graphicData uri="http://schemas.openxmlformats.org/presentationml/2006/ole">
            <mc:AlternateContent xmlns:mc="http://schemas.openxmlformats.org/markup-compatibility/2006">
              <mc:Choice xmlns:v="urn:schemas-microsoft-com:vml" Requires="v">
                <p:oleObj spid="_x0000_s10250" name="文档" r:id="rId3" imgW="10367808" imgH="6509387" progId="Word.Document.12">
                  <p:embed/>
                </p:oleObj>
              </mc:Choice>
              <mc:Fallback>
                <p:oleObj name="文档" r:id="rId3" imgW="10367808" imgH="6509387" progId="Word.Document.12">
                  <p:embed/>
                  <p:pic>
                    <p:nvPicPr>
                      <p:cNvPr id="0" name=""/>
                      <p:cNvPicPr/>
                      <p:nvPr/>
                    </p:nvPicPr>
                    <p:blipFill>
                      <a:blip r:embed="rId4"/>
                      <a:stretch>
                        <a:fillRect/>
                      </a:stretch>
                    </p:blipFill>
                    <p:spPr>
                      <a:xfrm>
                        <a:off x="841003" y="188640"/>
                        <a:ext cx="10367962" cy="6508750"/>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6632"/>
            <a:ext cx="10975658" cy="4525963"/>
          </a:xfrm>
        </p:spPr>
        <p:txBody>
          <a:bodyPr/>
          <a:lstStyle/>
          <a:p>
            <a:pPr indent="713740" algn="just">
              <a:lnSpc>
                <a:spcPct val="17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准解速解</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这是针对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半衰期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概念进行简单考查的试题，通常只需要数一数经历的半衰期次数便可以计算出尚未衰变的原子核数量在原有的原子核数量的占比。只是此题的新颖之处在于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把半衰期成倍数关系的两种放射性元素的原子核放在一起来计算</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，如下表所示。</a:t>
            </a:r>
            <a:endParaRPr lang="zh-CN" altLang="zh-CN" sz="1050" kern="100" dirty="0">
              <a:latin typeface="宋体"/>
              <a:cs typeface="Courier New"/>
            </a:endParaRPr>
          </a:p>
          <a:p>
            <a:endParaRPr lang="zh-CN" altLang="en-US" dirty="0"/>
          </a:p>
        </p:txBody>
      </p:sp>
      <p:graphicFrame>
        <p:nvGraphicFramePr>
          <p:cNvPr id="3" name="对象 2"/>
          <p:cNvGraphicFramePr>
            <a:graphicFrameLocks noChangeAspect="1"/>
          </p:cNvGraphicFramePr>
          <p:nvPr>
            <p:extLst>
              <p:ext uri="{D42A27DB-BD31-4B8C-83A1-F6EECF244321}">
                <p14:modId xmlns:p14="http://schemas.microsoft.com/office/powerpoint/2010/main" val="1247974670"/>
              </p:ext>
            </p:extLst>
          </p:nvPr>
        </p:nvGraphicFramePr>
        <p:xfrm>
          <a:off x="383653" y="3265065"/>
          <a:ext cx="11258550" cy="3116263"/>
        </p:xfrm>
        <a:graphic>
          <a:graphicData uri="http://schemas.openxmlformats.org/presentationml/2006/ole">
            <mc:AlternateContent xmlns:mc="http://schemas.openxmlformats.org/markup-compatibility/2006">
              <mc:Choice xmlns:v="urn:schemas-microsoft-com:vml" Requires="v">
                <p:oleObj spid="_x0000_s11274" name="文档" r:id="rId3" imgW="11370634" imgH="3144374" progId="Word.Document.12">
                  <p:embed/>
                </p:oleObj>
              </mc:Choice>
              <mc:Fallback>
                <p:oleObj name="文档" r:id="rId3" imgW="11370634" imgH="3144374" progId="Word.Document.12">
                  <p:embed/>
                  <p:pic>
                    <p:nvPicPr>
                      <p:cNvPr id="0" name=""/>
                      <p:cNvPicPr/>
                      <p:nvPr/>
                    </p:nvPicPr>
                    <p:blipFill>
                      <a:blip r:embed="rId4"/>
                      <a:stretch>
                        <a:fillRect/>
                      </a:stretch>
                    </p:blipFill>
                    <p:spPr>
                      <a:xfrm>
                        <a:off x="383653" y="3265065"/>
                        <a:ext cx="11258550" cy="3116263"/>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46914871"/>
              </p:ext>
            </p:extLst>
          </p:nvPr>
        </p:nvGraphicFramePr>
        <p:xfrm>
          <a:off x="552971" y="1124744"/>
          <a:ext cx="10795000" cy="4937125"/>
        </p:xfrm>
        <a:graphic>
          <a:graphicData uri="http://schemas.openxmlformats.org/presentationml/2006/ole">
            <mc:AlternateContent xmlns:mc="http://schemas.openxmlformats.org/markup-compatibility/2006">
              <mc:Choice xmlns:v="urn:schemas-microsoft-com:vml" Requires="v">
                <p:oleObj spid="_x0000_s12298" name="文档" r:id="rId3" imgW="10908428" imgH="4979672" progId="Word.Document.12">
                  <p:embed/>
                </p:oleObj>
              </mc:Choice>
              <mc:Fallback>
                <p:oleObj name="文档" r:id="rId3" imgW="10908428" imgH="4979672" progId="Word.Document.12">
                  <p:embed/>
                  <p:pic>
                    <p:nvPicPr>
                      <p:cNvPr id="0" name=""/>
                      <p:cNvPicPr/>
                      <p:nvPr/>
                    </p:nvPicPr>
                    <p:blipFill>
                      <a:blip r:embed="rId4"/>
                      <a:stretch>
                        <a:fillRect/>
                      </a:stretch>
                    </p:blipFill>
                    <p:spPr>
                      <a:xfrm>
                        <a:off x="552971" y="1124744"/>
                        <a:ext cx="10795000" cy="4937125"/>
                      </a:xfrm>
                      <a:prstGeom prst="rect">
                        <a:avLst/>
                      </a:prstGeom>
                    </p:spPr>
                  </p:pic>
                </p:oleObj>
              </mc:Fallback>
            </mc:AlternateContent>
          </a:graphicData>
        </a:graphic>
      </p:graphicFrame>
      <p:sp>
        <p:nvSpPr>
          <p:cNvPr id="5" name="矩形 4"/>
          <p:cNvSpPr/>
          <p:nvPr/>
        </p:nvSpPr>
        <p:spPr>
          <a:xfrm>
            <a:off x="1345059" y="548680"/>
            <a:ext cx="906017" cy="523220"/>
          </a:xfrm>
          <a:prstGeom prst="rect">
            <a:avLst/>
          </a:prstGeom>
        </p:spPr>
        <p:txBody>
          <a:bodyPr wrap="none">
            <a:spAutoFit/>
          </a:bodyPr>
          <a:lstStyle/>
          <a:p>
            <a:r>
              <a:rPr lang="zh-CN" altLang="zh-CN" sz="2800" b="1" kern="100" dirty="0">
                <a:latin typeface="Times New Roman"/>
                <a:ea typeface="方正细黑一简体"/>
                <a:cs typeface="Times New Roman"/>
              </a:rPr>
              <a:t>续表</a:t>
            </a:r>
            <a:endParaRPr lang="zh-CN" altLang="en-US" sz="2800"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2115870811"/>
              </p:ext>
            </p:extLst>
          </p:nvPr>
        </p:nvGraphicFramePr>
        <p:xfrm>
          <a:off x="914201" y="908720"/>
          <a:ext cx="10367962" cy="5073650"/>
        </p:xfrm>
        <a:graphic>
          <a:graphicData uri="http://schemas.openxmlformats.org/presentationml/2006/ole">
            <mc:AlternateContent xmlns:mc="http://schemas.openxmlformats.org/markup-compatibility/2006">
              <mc:Choice xmlns:v="urn:schemas-microsoft-com:vml" Requires="v">
                <p:oleObj spid="_x0000_s13322" name="文档" r:id="rId3" imgW="10367808" imgH="5072895" progId="Word.Document.12">
                  <p:embed/>
                </p:oleObj>
              </mc:Choice>
              <mc:Fallback>
                <p:oleObj name="文档" r:id="rId3" imgW="10367808" imgH="5072895" progId="Word.Document.12">
                  <p:embed/>
                  <p:pic>
                    <p:nvPicPr>
                      <p:cNvPr id="0" name=""/>
                      <p:cNvPicPr/>
                      <p:nvPr/>
                    </p:nvPicPr>
                    <p:blipFill>
                      <a:blip r:embed="rId4"/>
                      <a:stretch>
                        <a:fillRect/>
                      </a:stretch>
                    </p:blipFill>
                    <p:spPr>
                      <a:xfrm>
                        <a:off x="914201" y="908720"/>
                        <a:ext cx="10367962" cy="5073650"/>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135719061"/>
              </p:ext>
            </p:extLst>
          </p:nvPr>
        </p:nvGraphicFramePr>
        <p:xfrm>
          <a:off x="841003" y="1556792"/>
          <a:ext cx="10367962" cy="3875087"/>
        </p:xfrm>
        <a:graphic>
          <a:graphicData uri="http://schemas.openxmlformats.org/presentationml/2006/ole">
            <mc:AlternateContent xmlns:mc="http://schemas.openxmlformats.org/markup-compatibility/2006">
              <mc:Choice xmlns:v="urn:schemas-microsoft-com:vml" Requires="v">
                <p:oleObj spid="_x0000_s14346" name="文档" r:id="rId3" imgW="10367808" imgH="3875038" progId="Word.Document.12">
                  <p:embed/>
                </p:oleObj>
              </mc:Choice>
              <mc:Fallback>
                <p:oleObj name="文档" r:id="rId3" imgW="10367808" imgH="3875038" progId="Word.Document.12">
                  <p:embed/>
                  <p:pic>
                    <p:nvPicPr>
                      <p:cNvPr id="0" name=""/>
                      <p:cNvPicPr/>
                      <p:nvPr/>
                    </p:nvPicPr>
                    <p:blipFill>
                      <a:blip r:embed="rId4"/>
                      <a:stretch>
                        <a:fillRect/>
                      </a:stretch>
                    </p:blipFill>
                    <p:spPr>
                      <a:xfrm>
                        <a:off x="841003" y="1556792"/>
                        <a:ext cx="10367962" cy="3875087"/>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6632"/>
            <a:ext cx="10975658" cy="4525963"/>
          </a:xfrm>
        </p:spPr>
        <p:txBody>
          <a:bodyPr/>
          <a:lstStyle/>
          <a:p>
            <a:pPr indent="713740" algn="just">
              <a:lnSpc>
                <a:spcPct val="170000"/>
              </a:lnSpc>
              <a:spcAft>
                <a:spcPts val="0"/>
              </a:spcAft>
              <a:tabLst>
                <a:tab pos="5941060" algn="l"/>
              </a:tabLst>
            </a:pPr>
            <a:r>
              <a:rPr lang="zh-CN" altLang="zh-CN" b="1" kern="100" dirty="0">
                <a:solidFill>
                  <a:srgbClr val="7030A0"/>
                </a:solidFill>
                <a:latin typeface="宋体"/>
                <a:ea typeface="C-KT"/>
                <a:cs typeface="Times New Roman"/>
              </a:rPr>
              <a:t></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年全国甲卷第</a:t>
            </a:r>
            <a:r>
              <a:rPr lang="en-US" altLang="zh-CN" b="1" kern="100" dirty="0">
                <a:solidFill>
                  <a:srgbClr val="7030A0"/>
                </a:solidFill>
                <a:latin typeface="Times New Roman"/>
                <a:ea typeface="方正细黑一简体"/>
                <a:cs typeface="Courier New"/>
              </a:rPr>
              <a:t>18</a:t>
            </a:r>
            <a:r>
              <a:rPr lang="zh-CN" altLang="zh-CN" b="1" kern="100" dirty="0">
                <a:solidFill>
                  <a:srgbClr val="7030A0"/>
                </a:solidFill>
                <a:latin typeface="Times New Roman"/>
                <a:ea typeface="方正细黑一简体"/>
                <a:cs typeface="Times New Roman"/>
              </a:rPr>
              <a:t>题</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空间存在着匀强磁场和匀强电场，磁场的方向垂直于纸面</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xOy</a:t>
            </a:r>
            <a:r>
              <a:rPr lang="zh-CN" altLang="zh-CN" b="1" kern="100" dirty="0">
                <a:latin typeface="Times New Roman"/>
                <a:ea typeface="方正细黑一简体"/>
                <a:cs typeface="Times New Roman"/>
              </a:rPr>
              <a:t>平面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向里，电场的方向沿</a:t>
            </a:r>
            <a:r>
              <a:rPr lang="en-US" altLang="zh-CN" b="1" i="1" kern="100" dirty="0">
                <a:latin typeface="Times New Roman"/>
                <a:ea typeface="方正细黑一简体"/>
                <a:cs typeface="Courier New"/>
              </a:rPr>
              <a:t>y</a:t>
            </a:r>
            <a:r>
              <a:rPr lang="zh-CN" altLang="zh-CN" b="1" kern="100" dirty="0">
                <a:latin typeface="Times New Roman"/>
                <a:ea typeface="方正细黑一简体"/>
                <a:cs typeface="Times New Roman"/>
              </a:rPr>
              <a:t>轴正方向。一带正电的粒子在电场和磁场的作用下，从坐标原点</a:t>
            </a:r>
            <a:r>
              <a:rPr lang="en-US" altLang="zh-CN" b="1" i="1" kern="100" dirty="0">
                <a:latin typeface="Times New Roman"/>
                <a:ea typeface="方正细黑一简体"/>
                <a:cs typeface="Courier New"/>
              </a:rPr>
              <a:t>O</a:t>
            </a:r>
            <a:r>
              <a:rPr lang="zh-CN" altLang="zh-CN" b="1" kern="100" dirty="0">
                <a:latin typeface="Times New Roman"/>
                <a:ea typeface="方正细黑一简体"/>
                <a:cs typeface="Times New Roman"/>
              </a:rPr>
              <a:t>由静止开始运动。下列四幅图中，可能正确描述该粒子运动轨迹的是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6146" name="Picture 2" descr="22WLGKJJ-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05099" y="4077071"/>
            <a:ext cx="8496944" cy="178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9301"/>
            <a:ext cx="10975658" cy="5102027"/>
          </a:xfrm>
        </p:spPr>
        <p:txBody>
          <a:bodyPr>
            <a:normAutofit/>
          </a:bodyPr>
          <a:lstStyle/>
          <a:p>
            <a:pPr indent="713740" algn="just">
              <a:lnSpc>
                <a:spcPct val="20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准解速解</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电场力使粒子向上加速，由左手定则判断洛伦兹力使粒子向左偏转，</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200000"/>
              </a:lnSpc>
              <a:spcAft>
                <a:spcPts val="0"/>
              </a:spcAft>
              <a:tabLst>
                <a:tab pos="5941060" algn="l"/>
              </a:tabLst>
            </a:pPr>
            <a:r>
              <a:rPr lang="zh-CN" altLang="zh-CN" b="1" kern="100" dirty="0" smtClean="0">
                <a:latin typeface="Times New Roman"/>
                <a:ea typeface="方正细黑一简体"/>
                <a:cs typeface="Times New Roman"/>
              </a:rPr>
              <a:t>由</a:t>
            </a:r>
            <a:r>
              <a:rPr lang="zh-CN" altLang="zh-CN" b="1" kern="100" dirty="0">
                <a:latin typeface="Times New Roman"/>
                <a:ea typeface="方正细黑一简体"/>
                <a:cs typeface="Times New Roman"/>
              </a:rPr>
              <a:t>于粒子从坐标原点由静止启动，所以不可能运动到</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轴下方，</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错误。于是迅速做出判断：选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lnSpc>
                <a:spcPct val="200000"/>
              </a:lnSpc>
              <a:spcAft>
                <a:spcPts val="0"/>
              </a:spcAft>
              <a:tabLst>
                <a:tab pos="5941060" algn="l"/>
              </a:tabLst>
            </a:pPr>
            <a:r>
              <a:rPr lang="zh-CN" altLang="zh-CN" b="1" kern="100" dirty="0">
                <a:solidFill>
                  <a:srgbClr val="7030A0"/>
                </a:solidFill>
                <a:latin typeface="Times New Roman"/>
                <a:ea typeface="方正细黑一简体"/>
                <a:cs typeface="Times New Roman"/>
              </a:rPr>
              <a:t>启迪：</a:t>
            </a:r>
            <a:r>
              <a:rPr lang="zh-CN" altLang="zh-CN" b="1" kern="100" dirty="0">
                <a:latin typeface="Times New Roman"/>
                <a:ea typeface="方正细黑一简体"/>
                <a:cs typeface="Times New Roman"/>
              </a:rPr>
              <a:t>左手一推去</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，静止启动再除</a:t>
            </a:r>
            <a:r>
              <a:rPr lang="en-US" altLang="zh-CN" b="1" kern="100" dirty="0">
                <a:latin typeface="Times New Roman"/>
                <a:ea typeface="方正细黑一简体"/>
                <a:cs typeface="Courier New"/>
              </a:rPr>
              <a:t>D</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22529" y="476672"/>
            <a:ext cx="10975658" cy="4525963"/>
          </a:xfrm>
        </p:spPr>
        <p:txBody>
          <a:bodyPr/>
          <a:lstStyle/>
          <a:p>
            <a:pPr indent="713740" algn="just">
              <a:lnSpc>
                <a:spcPct val="200000"/>
              </a:lnSpc>
              <a:spcAft>
                <a:spcPts val="0"/>
              </a:spcAft>
              <a:tabLst>
                <a:tab pos="5941060" algn="l"/>
              </a:tabLst>
            </a:pPr>
            <a:r>
              <a:rPr lang="zh-CN" altLang="zh-CN" b="1" kern="100" dirty="0">
                <a:solidFill>
                  <a:srgbClr val="7030A0"/>
                </a:solidFill>
                <a:latin typeface="宋体"/>
                <a:ea typeface="C-KT"/>
                <a:cs typeface="Times New Roman"/>
              </a:rPr>
              <a:t></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年全国甲卷第</a:t>
            </a:r>
            <a:r>
              <a:rPr lang="en-US" altLang="zh-CN" b="1" kern="100" dirty="0">
                <a:solidFill>
                  <a:srgbClr val="7030A0"/>
                </a:solidFill>
                <a:latin typeface="Times New Roman"/>
                <a:ea typeface="方正细黑一简体"/>
                <a:cs typeface="Courier New"/>
              </a:rPr>
              <a:t>19</a:t>
            </a:r>
            <a:r>
              <a:rPr lang="zh-CN" altLang="zh-CN" b="1" kern="100" dirty="0">
                <a:solidFill>
                  <a:srgbClr val="7030A0"/>
                </a:solidFill>
                <a:latin typeface="Times New Roman"/>
                <a:ea typeface="方正细黑一简体"/>
                <a:cs typeface="Times New Roman"/>
              </a:rPr>
              <a:t>题</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如图，质量相等的两滑块</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置于水平桌面上，二者用一轻弹簧水平连接，两滑块与桌面间的动摩擦因数均为</a:t>
            </a:r>
            <a:r>
              <a:rPr lang="en-US" altLang="zh-CN" b="1" i="1" kern="100" dirty="0">
                <a:latin typeface="Times New Roman"/>
                <a:ea typeface="方正细黑一简体"/>
                <a:cs typeface="Courier New"/>
              </a:rPr>
              <a:t>μ</a:t>
            </a:r>
            <a:r>
              <a:rPr lang="zh-CN" altLang="zh-CN" b="1" kern="100" dirty="0">
                <a:latin typeface="Times New Roman"/>
                <a:ea typeface="方正细黑一简体"/>
                <a:cs typeface="Times New Roman"/>
              </a:rPr>
              <a:t>。重力加速度大小为</a:t>
            </a:r>
            <a:r>
              <a:rPr lang="en-US" altLang="zh-CN" b="1" i="1" kern="100" dirty="0">
                <a:latin typeface="Times New Roman"/>
                <a:ea typeface="方正细黑一简体"/>
                <a:cs typeface="Courier New"/>
              </a:rPr>
              <a:t>g</a:t>
            </a:r>
            <a:r>
              <a:rPr lang="zh-CN" altLang="zh-CN" b="1" kern="100" dirty="0">
                <a:latin typeface="Times New Roman"/>
                <a:ea typeface="方正细黑一简体"/>
                <a:cs typeface="Times New Roman"/>
              </a:rPr>
              <a:t>。用水平向右的拉力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拉动</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，使两滑块均做匀速运动；某时刻突然撤去该拉力，则从此刻开始到弹簧第一次恢复原长之前</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 </a:t>
            </a:r>
            <a:endParaRPr lang="zh-CN" altLang="zh-CN" sz="1050" kern="100" dirty="0">
              <a:latin typeface="宋体"/>
              <a:cs typeface="Courier New"/>
            </a:endParaRPr>
          </a:p>
          <a:p>
            <a:pPr>
              <a:lnSpc>
                <a:spcPct val="200000"/>
              </a:lnSpc>
            </a:pPr>
            <a:endParaRPr lang="zh-CN" altLang="en-US" dirty="0"/>
          </a:p>
        </p:txBody>
      </p:sp>
      <p:pic>
        <p:nvPicPr>
          <p:cNvPr id="7170" name="Picture 2" descr="24WLELXGKFAX7-14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122929" y="5209772"/>
            <a:ext cx="3289275" cy="81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548680"/>
            <a:ext cx="11176460" cy="5966119"/>
          </a:xfrm>
        </p:spPr>
        <p:txBody>
          <a:bodyPr>
            <a:normAutofit/>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的加速度大小的最大值为</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μg</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的加速度大小的最大值为</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μg</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的位移大小一定大于</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的位移大小</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的速度大小均不大于同一时刻</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的速度大小</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准解速解</a:t>
            </a: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　</a:t>
            </a:r>
            <a:r>
              <a:rPr lang="zh-CN" altLang="zh-CN" b="1" kern="100" dirty="0">
                <a:latin typeface="Times New Roman"/>
                <a:ea typeface="方正细黑一简体"/>
                <a:cs typeface="Times New Roman"/>
              </a:rPr>
              <a:t>两滑块被拉着做匀速运动时弹簧处于伸长状态，从撤去拉力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到弹簧第一次恢复原长的过程中两滑块之间的距离逐渐变小，也就是说后面的滑块</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的位移总是比前面的滑块</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的位移大，</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barn(inVertical)">
                                      <p:cBhvr>
                                        <p:cTn id="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0521" y="188640"/>
            <a:ext cx="10975658" cy="6336704"/>
          </a:xfrm>
        </p:spPr>
        <p:txBody>
          <a:bodyPr>
            <a:normAutofit/>
          </a:bodyPr>
          <a:lstStyle/>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撤销拉力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前伸长的弹簧对滑块</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施加方向分别向后、向前而大小均为</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μmg</a:t>
            </a:r>
            <a:r>
              <a:rPr lang="zh-CN" altLang="zh-CN" b="1" kern="100" dirty="0">
                <a:latin typeface="Times New Roman"/>
                <a:ea typeface="方正细黑一简体"/>
                <a:cs typeface="Times New Roman"/>
              </a:rPr>
              <a:t>的弹力，撤销拉力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的瞬间滑块</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的加速度大小分别为</a:t>
            </a:r>
            <a:r>
              <a:rPr lang="en-US" altLang="zh-CN" b="1" i="1" kern="100" dirty="0">
                <a:latin typeface="Times New Roman"/>
                <a:ea typeface="方正细黑一简体"/>
                <a:cs typeface="Courier New"/>
              </a:rPr>
              <a:t>a</a:t>
            </a:r>
            <a:r>
              <a:rPr lang="en-US" altLang="zh-CN" b="1" i="1" kern="100" baseline="-250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μg</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a</a:t>
            </a:r>
            <a:r>
              <a:rPr lang="en-US" altLang="zh-CN" b="1" i="1" kern="100" baseline="-25000" dirty="0">
                <a:latin typeface="Times New Roman"/>
                <a:ea typeface="方正细黑一简体"/>
                <a:cs typeface="Courier New"/>
              </a:rPr>
              <a:t>Q</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。从撤去力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到弹簧恢复原长，</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的加速度大小由</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μg</a:t>
            </a:r>
            <a:r>
              <a:rPr lang="zh-CN" altLang="zh-CN" b="1" kern="100" dirty="0">
                <a:latin typeface="Times New Roman"/>
                <a:ea typeface="方正细黑一简体"/>
                <a:cs typeface="Times New Roman"/>
              </a:rPr>
              <a:t>减为</a:t>
            </a:r>
            <a:r>
              <a:rPr lang="en-US" altLang="zh-CN" b="1" i="1" kern="100" dirty="0">
                <a:latin typeface="Times New Roman"/>
                <a:ea typeface="方正细黑一简体"/>
                <a:cs typeface="Courier New"/>
              </a:rPr>
              <a:t>μg</a:t>
            </a:r>
            <a:r>
              <a:rPr lang="zh-CN" altLang="zh-CN" b="1" kern="100" dirty="0">
                <a:latin typeface="Times New Roman"/>
                <a:ea typeface="方正细黑一简体"/>
                <a:cs typeface="Times New Roman"/>
              </a:rPr>
              <a:t>，而</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的加速度大小则由</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增为</a:t>
            </a:r>
            <a:r>
              <a:rPr lang="en-US" altLang="zh-CN" b="1" i="1" kern="100" dirty="0">
                <a:latin typeface="Times New Roman"/>
                <a:ea typeface="方正细黑一简体"/>
                <a:cs typeface="Courier New"/>
              </a:rPr>
              <a:t>μg</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假如初始条件能够保证弹簧收缩到原长时，</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与</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均尚未静止</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考虑到此题被明示为多项选择题，所以即可判断</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7030A0"/>
                </a:solidFill>
                <a:latin typeface="Times New Roman"/>
                <a:ea typeface="方正细黑一简体"/>
                <a:cs typeface="Times New Roman"/>
              </a:rPr>
              <a:t>启迪：</a:t>
            </a:r>
            <a:r>
              <a:rPr lang="zh-CN" altLang="zh-CN" b="1" kern="100" dirty="0">
                <a:latin typeface="Times New Roman"/>
                <a:ea typeface="方正细黑一简体"/>
                <a:cs typeface="Times New Roman"/>
              </a:rPr>
              <a:t>弹簧收缩排除</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，由零渐增再除</a:t>
            </a:r>
            <a:r>
              <a:rPr lang="en-US" altLang="zh-CN" b="1" kern="100" dirty="0">
                <a:latin typeface="Times New Roman"/>
                <a:ea typeface="方正细黑一简体"/>
                <a:cs typeface="Courier New"/>
              </a:rPr>
              <a:t>B</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55169"/>
            <a:ext cx="11320476" cy="6686200"/>
          </a:xfrm>
        </p:spPr>
        <p:txBody>
          <a:bodyPr>
            <a:normAutofit lnSpcReduction="10000"/>
          </a:bodyPr>
          <a:lstStyle/>
          <a:p>
            <a:pPr indent="713740" algn="just">
              <a:lnSpc>
                <a:spcPct val="170000"/>
              </a:lnSpc>
              <a:spcAft>
                <a:spcPts val="0"/>
              </a:spcAft>
              <a:tabLst>
                <a:tab pos="5941060" algn="l"/>
              </a:tabLst>
            </a:pPr>
            <a:r>
              <a:rPr lang="zh-CN" altLang="zh-CN" b="1" kern="100" dirty="0">
                <a:solidFill>
                  <a:srgbClr val="7030A0"/>
                </a:solidFill>
                <a:latin typeface="宋体"/>
                <a:ea typeface="C-KT"/>
                <a:cs typeface="Times New Roman"/>
              </a:rPr>
              <a:t></a:t>
            </a:r>
            <a:r>
              <a:rPr lang="en-US" altLang="zh-CN" b="1" kern="100" dirty="0">
                <a:solidFill>
                  <a:srgbClr val="7030A0"/>
                </a:solidFill>
                <a:latin typeface="Times New Roman"/>
                <a:ea typeface="方正细黑一简体"/>
                <a:cs typeface="Courier New"/>
              </a:rPr>
              <a:t>2022</a:t>
            </a:r>
            <a:r>
              <a:rPr lang="zh-CN" altLang="zh-CN" b="1" kern="100" dirty="0">
                <a:solidFill>
                  <a:srgbClr val="7030A0"/>
                </a:solidFill>
                <a:latin typeface="Times New Roman"/>
                <a:ea typeface="方正细黑一简体"/>
                <a:cs typeface="Times New Roman"/>
              </a:rPr>
              <a:t>年全国甲卷第</a:t>
            </a:r>
            <a:r>
              <a:rPr lang="en-US" altLang="zh-CN" b="1" kern="100" dirty="0">
                <a:solidFill>
                  <a:srgbClr val="7030A0"/>
                </a:solidFill>
                <a:latin typeface="Times New Roman"/>
                <a:ea typeface="方正细黑一简体"/>
                <a:cs typeface="Courier New"/>
              </a:rPr>
              <a:t>21</a:t>
            </a:r>
            <a:r>
              <a:rPr lang="zh-CN" altLang="zh-CN" b="1" kern="100" dirty="0">
                <a:solidFill>
                  <a:srgbClr val="7030A0"/>
                </a:solidFill>
                <a:latin typeface="Times New Roman"/>
                <a:ea typeface="方正细黑一简体"/>
                <a:cs typeface="Times New Roman"/>
              </a:rPr>
              <a:t>题</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地面上方某区域存在方向水平向右的匀强电场，将一带正电荷的小球自电场中</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点水平向左射出。小球所受的重力和电场力的大小相等，重力势能和电势能的零点均取在</a:t>
            </a:r>
            <a:r>
              <a:rPr lang="en-US" altLang="zh-CN" b="1" kern="100" dirty="0">
                <a:latin typeface="Times New Roman"/>
                <a:ea typeface="方正细黑一简体"/>
                <a:cs typeface="Courier New"/>
              </a:rPr>
              <a:t>Р</a:t>
            </a:r>
            <a:r>
              <a:rPr lang="zh-CN" altLang="zh-CN" b="1" kern="100" dirty="0">
                <a:latin typeface="Times New Roman"/>
                <a:ea typeface="方正细黑一简体"/>
                <a:cs typeface="Times New Roman"/>
              </a:rPr>
              <a:t>点。则射出后，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．小球的动能最小时，其电势能最大专题</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．小球的动能等于初始动能时，其电势能最大</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．小球速度的水平分量和竖直分量大小相等时，其动能最大</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．从射出时刻到小球速度的水平分量为零时，重力做的功等于小球电势能的增加量</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84784"/>
            <a:ext cx="10975658" cy="3805881"/>
          </a:xfrm>
        </p:spPr>
        <p:txBody>
          <a:bodyPr/>
          <a:lstStyle/>
          <a:p>
            <a:pPr indent="713740" algn="just">
              <a:lnSpc>
                <a:spcPct val="20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准解速解</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由于带电小球的运动过程遵循机械能与电势能总和守恒的规律，所以若把动能作为一方，把电势能与重力势能之和作为另一方，则双方将呈现出此消彼长的态势，即动能最小时，并非电势能最大，而是电势能与重力势能之和最大，</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63279"/>
            <a:ext cx="10975658" cy="5462065"/>
          </a:xfrm>
        </p:spPr>
        <p:txBody>
          <a:bodyPr>
            <a:normAutofit/>
          </a:bodyPr>
          <a:lstStyle/>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如果把重力场与电场的合场视为等效重力场，那么带电小球其实就是在等效重力场中以</a:t>
            </a:r>
            <a:r>
              <a:rPr lang="en-US" altLang="zh-CN" b="1" kern="100" dirty="0">
                <a:latin typeface="Times New Roman"/>
                <a:ea typeface="方正细黑一简体"/>
                <a:cs typeface="Courier New"/>
              </a:rPr>
              <a:t>45°</a:t>
            </a:r>
            <a:r>
              <a:rPr lang="zh-CN" altLang="zh-CN" b="1" kern="100" dirty="0">
                <a:latin typeface="Times New Roman"/>
                <a:ea typeface="方正细黑一简体"/>
                <a:cs typeface="Times New Roman"/>
              </a:rPr>
              <a:t>倾角</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因为有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小球所受重力和电场力的大小相等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水平向左射出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的题设条件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类斜抛运动</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斜抛运动其动能有最小值，但没有最大值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。同样因为被明示为多选题，所以至此便可判断，</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7030A0"/>
                </a:solidFill>
                <a:latin typeface="Times New Roman"/>
                <a:ea typeface="方正细黑一简体"/>
                <a:cs typeface="Times New Roman"/>
              </a:rPr>
              <a:t>启迪：</a:t>
            </a:r>
            <a:r>
              <a:rPr lang="zh-CN" altLang="zh-CN" b="1" kern="100" dirty="0">
                <a:latin typeface="Times New Roman"/>
                <a:ea typeface="方正细黑一简体"/>
                <a:cs typeface="Times New Roman"/>
              </a:rPr>
              <a:t>势能动能长与消，等效力场做斜抛。</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22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250"/>
                                        <p:tgtEl>
                                          <p:spTgt spid="199"/>
                                        </p:tgtEl>
                                      </p:cBhvr>
                                    </p:animEffect>
                                  </p:childTnLst>
                                </p:cTn>
                              </p:par>
                            </p:childTnLst>
                          </p:cTn>
                        </p:par>
                        <p:par>
                          <p:cTn id="8" fill="hold">
                            <p:stCondLst>
                              <p:cond delay="25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250" fill="hold"/>
                                        <p:tgtEl>
                                          <p:spTgt spid="238"/>
                                        </p:tgtEl>
                                        <p:attrNameLst>
                                          <p:attrName>ppt_x</p:attrName>
                                        </p:attrNameLst>
                                      </p:cBhvr>
                                      <p:tavLst>
                                        <p:tav tm="0">
                                          <p:val>
                                            <p:strVal val="0-#ppt_w/2"/>
                                          </p:val>
                                        </p:tav>
                                        <p:tav tm="100000">
                                          <p:val>
                                            <p:strVal val="#ppt_x"/>
                                          </p:val>
                                        </p:tav>
                                      </p:tavLst>
                                    </p:anim>
                                    <p:anim calcmode="lin" valueType="num">
                                      <p:cBhvr additive="base">
                                        <p:cTn id="12" dur="25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250" fill="hold"/>
                                        <p:tgtEl>
                                          <p:spTgt spid="203"/>
                                        </p:tgtEl>
                                        <p:attrNameLst>
                                          <p:attrName>ppt_x</p:attrName>
                                        </p:attrNameLst>
                                      </p:cBhvr>
                                      <p:tavLst>
                                        <p:tav tm="0">
                                          <p:val>
                                            <p:strVal val="0-#ppt_w/2"/>
                                          </p:val>
                                        </p:tav>
                                        <p:tav tm="100000">
                                          <p:val>
                                            <p:strVal val="#ppt_x"/>
                                          </p:val>
                                        </p:tav>
                                      </p:tavLst>
                                    </p:anim>
                                    <p:anim calcmode="lin" valueType="num">
                                      <p:cBhvr additive="base">
                                        <p:cTn id="16" dur="25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250" fill="hold"/>
                                        <p:tgtEl>
                                          <p:spTgt spid="204"/>
                                        </p:tgtEl>
                                        <p:attrNameLst>
                                          <p:attrName>ppt_x</p:attrName>
                                        </p:attrNameLst>
                                      </p:cBhvr>
                                      <p:tavLst>
                                        <p:tav tm="0">
                                          <p:val>
                                            <p:strVal val="1+#ppt_w/2"/>
                                          </p:val>
                                        </p:tav>
                                        <p:tav tm="100000">
                                          <p:val>
                                            <p:strVal val="#ppt_x"/>
                                          </p:val>
                                        </p:tav>
                                      </p:tavLst>
                                    </p:anim>
                                    <p:anim calcmode="lin" valueType="num">
                                      <p:cBhvr additive="base">
                                        <p:cTn id="21" dur="25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250" fill="hold"/>
                                        <p:tgtEl>
                                          <p:spTgt spid="205"/>
                                        </p:tgtEl>
                                        <p:attrNameLst>
                                          <p:attrName>ppt_x</p:attrName>
                                        </p:attrNameLst>
                                      </p:cBhvr>
                                      <p:tavLst>
                                        <p:tav tm="0">
                                          <p:val>
                                            <p:strVal val="1+#ppt_w/2"/>
                                          </p:val>
                                        </p:tav>
                                        <p:tav tm="100000">
                                          <p:val>
                                            <p:strVal val="#ppt_x"/>
                                          </p:val>
                                        </p:tav>
                                      </p:tavLst>
                                    </p:anim>
                                    <p:anim calcmode="lin" valueType="num">
                                      <p:cBhvr additive="base">
                                        <p:cTn id="25" dur="25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250" fill="hold"/>
                                        <p:tgtEl>
                                          <p:spTgt spid="206"/>
                                        </p:tgtEl>
                                        <p:attrNameLst>
                                          <p:attrName>ppt_x</p:attrName>
                                        </p:attrNameLst>
                                      </p:cBhvr>
                                      <p:tavLst>
                                        <p:tav tm="0">
                                          <p:val>
                                            <p:strVal val="1+#ppt_w/2"/>
                                          </p:val>
                                        </p:tav>
                                        <p:tav tm="100000">
                                          <p:val>
                                            <p:strVal val="#ppt_x"/>
                                          </p:val>
                                        </p:tav>
                                      </p:tavLst>
                                    </p:anim>
                                    <p:anim calcmode="lin" valueType="num">
                                      <p:cBhvr additive="base">
                                        <p:cTn id="29" dur="25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250" fill="hold"/>
                                        <p:tgtEl>
                                          <p:spTgt spid="207"/>
                                        </p:tgtEl>
                                        <p:attrNameLst>
                                          <p:attrName>ppt_x</p:attrName>
                                        </p:attrNameLst>
                                      </p:cBhvr>
                                      <p:tavLst>
                                        <p:tav tm="0">
                                          <p:val>
                                            <p:strVal val="1+#ppt_w/2"/>
                                          </p:val>
                                        </p:tav>
                                        <p:tav tm="100000">
                                          <p:val>
                                            <p:strVal val="#ppt_x"/>
                                          </p:val>
                                        </p:tav>
                                      </p:tavLst>
                                    </p:anim>
                                    <p:anim calcmode="lin" valueType="num">
                                      <p:cBhvr additive="base">
                                        <p:cTn id="33" dur="25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250" fill="hold"/>
                                        <p:tgtEl>
                                          <p:spTgt spid="208"/>
                                        </p:tgtEl>
                                        <p:attrNameLst>
                                          <p:attrName>ppt_x</p:attrName>
                                        </p:attrNameLst>
                                      </p:cBhvr>
                                      <p:tavLst>
                                        <p:tav tm="0">
                                          <p:val>
                                            <p:strVal val="1+#ppt_w/2"/>
                                          </p:val>
                                        </p:tav>
                                        <p:tav tm="100000">
                                          <p:val>
                                            <p:strVal val="#ppt_x"/>
                                          </p:val>
                                        </p:tav>
                                      </p:tavLst>
                                    </p:anim>
                                    <p:anim calcmode="lin" valueType="num">
                                      <p:cBhvr additive="base">
                                        <p:cTn id="37" dur="25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250" fill="hold"/>
                                        <p:tgtEl>
                                          <p:spTgt spid="209"/>
                                        </p:tgtEl>
                                        <p:attrNameLst>
                                          <p:attrName>ppt_x</p:attrName>
                                        </p:attrNameLst>
                                      </p:cBhvr>
                                      <p:tavLst>
                                        <p:tav tm="0">
                                          <p:val>
                                            <p:strVal val="1+#ppt_w/2"/>
                                          </p:val>
                                        </p:tav>
                                        <p:tav tm="100000">
                                          <p:val>
                                            <p:strVal val="#ppt_x"/>
                                          </p:val>
                                        </p:tav>
                                      </p:tavLst>
                                    </p:anim>
                                    <p:anim calcmode="lin" valueType="num">
                                      <p:cBhvr additive="base">
                                        <p:cTn id="41" dur="25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250" fill="hold"/>
                                        <p:tgtEl>
                                          <p:spTgt spid="210"/>
                                        </p:tgtEl>
                                        <p:attrNameLst>
                                          <p:attrName>ppt_x</p:attrName>
                                        </p:attrNameLst>
                                      </p:cBhvr>
                                      <p:tavLst>
                                        <p:tav tm="0">
                                          <p:val>
                                            <p:strVal val="1+#ppt_w/2"/>
                                          </p:val>
                                        </p:tav>
                                        <p:tav tm="100000">
                                          <p:val>
                                            <p:strVal val="#ppt_x"/>
                                          </p:val>
                                        </p:tav>
                                      </p:tavLst>
                                    </p:anim>
                                    <p:anim calcmode="lin" valueType="num">
                                      <p:cBhvr additive="base">
                                        <p:cTn id="45" dur="25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250" fill="hold"/>
                                        <p:tgtEl>
                                          <p:spTgt spid="211"/>
                                        </p:tgtEl>
                                        <p:attrNameLst>
                                          <p:attrName>ppt_x</p:attrName>
                                        </p:attrNameLst>
                                      </p:cBhvr>
                                      <p:tavLst>
                                        <p:tav tm="0">
                                          <p:val>
                                            <p:strVal val="1+#ppt_w/2"/>
                                          </p:val>
                                        </p:tav>
                                        <p:tav tm="100000">
                                          <p:val>
                                            <p:strVal val="#ppt_x"/>
                                          </p:val>
                                        </p:tav>
                                      </p:tavLst>
                                    </p:anim>
                                    <p:anim calcmode="lin" valueType="num">
                                      <p:cBhvr additive="base">
                                        <p:cTn id="49" dur="25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250" fill="hold"/>
                                        <p:tgtEl>
                                          <p:spTgt spid="212"/>
                                        </p:tgtEl>
                                        <p:attrNameLst>
                                          <p:attrName>ppt_x</p:attrName>
                                        </p:attrNameLst>
                                      </p:cBhvr>
                                      <p:tavLst>
                                        <p:tav tm="0">
                                          <p:val>
                                            <p:strVal val="1+#ppt_w/2"/>
                                          </p:val>
                                        </p:tav>
                                        <p:tav tm="100000">
                                          <p:val>
                                            <p:strVal val="#ppt_x"/>
                                          </p:val>
                                        </p:tav>
                                      </p:tavLst>
                                    </p:anim>
                                    <p:anim calcmode="lin" valueType="num">
                                      <p:cBhvr additive="base">
                                        <p:cTn id="53" dur="25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250" fill="hold"/>
                                        <p:tgtEl>
                                          <p:spTgt spid="213"/>
                                        </p:tgtEl>
                                        <p:attrNameLst>
                                          <p:attrName>ppt_x</p:attrName>
                                        </p:attrNameLst>
                                      </p:cBhvr>
                                      <p:tavLst>
                                        <p:tav tm="0">
                                          <p:val>
                                            <p:strVal val="1+#ppt_w/2"/>
                                          </p:val>
                                        </p:tav>
                                        <p:tav tm="100000">
                                          <p:val>
                                            <p:strVal val="#ppt_x"/>
                                          </p:val>
                                        </p:tav>
                                      </p:tavLst>
                                    </p:anim>
                                    <p:anim calcmode="lin" valueType="num">
                                      <p:cBhvr additive="base">
                                        <p:cTn id="57" dur="25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250" fill="hold"/>
                                        <p:tgtEl>
                                          <p:spTgt spid="214"/>
                                        </p:tgtEl>
                                        <p:attrNameLst>
                                          <p:attrName>ppt_x</p:attrName>
                                        </p:attrNameLst>
                                      </p:cBhvr>
                                      <p:tavLst>
                                        <p:tav tm="0">
                                          <p:val>
                                            <p:strVal val="1+#ppt_w/2"/>
                                          </p:val>
                                        </p:tav>
                                        <p:tav tm="100000">
                                          <p:val>
                                            <p:strVal val="#ppt_x"/>
                                          </p:val>
                                        </p:tav>
                                      </p:tavLst>
                                    </p:anim>
                                    <p:anim calcmode="lin" valueType="num">
                                      <p:cBhvr additive="base">
                                        <p:cTn id="61" dur="25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250" fill="hold"/>
                                        <p:tgtEl>
                                          <p:spTgt spid="215"/>
                                        </p:tgtEl>
                                        <p:attrNameLst>
                                          <p:attrName>ppt_x</p:attrName>
                                        </p:attrNameLst>
                                      </p:cBhvr>
                                      <p:tavLst>
                                        <p:tav tm="0">
                                          <p:val>
                                            <p:strVal val="1+#ppt_w/2"/>
                                          </p:val>
                                        </p:tav>
                                        <p:tav tm="100000">
                                          <p:val>
                                            <p:strVal val="#ppt_x"/>
                                          </p:val>
                                        </p:tav>
                                      </p:tavLst>
                                    </p:anim>
                                    <p:anim calcmode="lin" valueType="num">
                                      <p:cBhvr additive="base">
                                        <p:cTn id="65" dur="25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250" fill="hold"/>
                                        <p:tgtEl>
                                          <p:spTgt spid="216"/>
                                        </p:tgtEl>
                                        <p:attrNameLst>
                                          <p:attrName>ppt_x</p:attrName>
                                        </p:attrNameLst>
                                      </p:cBhvr>
                                      <p:tavLst>
                                        <p:tav tm="0">
                                          <p:val>
                                            <p:strVal val="1+#ppt_w/2"/>
                                          </p:val>
                                        </p:tav>
                                        <p:tav tm="100000">
                                          <p:val>
                                            <p:strVal val="#ppt_x"/>
                                          </p:val>
                                        </p:tav>
                                      </p:tavLst>
                                    </p:anim>
                                    <p:anim calcmode="lin" valueType="num">
                                      <p:cBhvr additive="base">
                                        <p:cTn id="69" dur="25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250" fill="hold"/>
                                        <p:tgtEl>
                                          <p:spTgt spid="217"/>
                                        </p:tgtEl>
                                        <p:attrNameLst>
                                          <p:attrName>ppt_x</p:attrName>
                                        </p:attrNameLst>
                                      </p:cBhvr>
                                      <p:tavLst>
                                        <p:tav tm="0">
                                          <p:val>
                                            <p:strVal val="1+#ppt_w/2"/>
                                          </p:val>
                                        </p:tav>
                                        <p:tav tm="100000">
                                          <p:val>
                                            <p:strVal val="#ppt_x"/>
                                          </p:val>
                                        </p:tav>
                                      </p:tavLst>
                                    </p:anim>
                                    <p:anim calcmode="lin" valueType="num">
                                      <p:cBhvr additive="base">
                                        <p:cTn id="73" dur="25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250" fill="hold"/>
                                        <p:tgtEl>
                                          <p:spTgt spid="218"/>
                                        </p:tgtEl>
                                        <p:attrNameLst>
                                          <p:attrName>ppt_x</p:attrName>
                                        </p:attrNameLst>
                                      </p:cBhvr>
                                      <p:tavLst>
                                        <p:tav tm="0">
                                          <p:val>
                                            <p:strVal val="1+#ppt_w/2"/>
                                          </p:val>
                                        </p:tav>
                                        <p:tav tm="100000">
                                          <p:val>
                                            <p:strVal val="#ppt_x"/>
                                          </p:val>
                                        </p:tav>
                                      </p:tavLst>
                                    </p:anim>
                                    <p:anim calcmode="lin" valueType="num">
                                      <p:cBhvr additive="base">
                                        <p:cTn id="77" dur="25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250" fill="hold"/>
                                        <p:tgtEl>
                                          <p:spTgt spid="219"/>
                                        </p:tgtEl>
                                        <p:attrNameLst>
                                          <p:attrName>ppt_x</p:attrName>
                                        </p:attrNameLst>
                                      </p:cBhvr>
                                      <p:tavLst>
                                        <p:tav tm="0">
                                          <p:val>
                                            <p:strVal val="1+#ppt_w/2"/>
                                          </p:val>
                                        </p:tav>
                                        <p:tav tm="100000">
                                          <p:val>
                                            <p:strVal val="#ppt_x"/>
                                          </p:val>
                                        </p:tav>
                                      </p:tavLst>
                                    </p:anim>
                                    <p:anim calcmode="lin" valueType="num">
                                      <p:cBhvr additive="base">
                                        <p:cTn id="81" dur="25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250" fill="hold"/>
                                        <p:tgtEl>
                                          <p:spTgt spid="220"/>
                                        </p:tgtEl>
                                        <p:attrNameLst>
                                          <p:attrName>ppt_x</p:attrName>
                                        </p:attrNameLst>
                                      </p:cBhvr>
                                      <p:tavLst>
                                        <p:tav tm="0">
                                          <p:val>
                                            <p:strVal val="1+#ppt_w/2"/>
                                          </p:val>
                                        </p:tav>
                                        <p:tav tm="100000">
                                          <p:val>
                                            <p:strVal val="#ppt_x"/>
                                          </p:val>
                                        </p:tav>
                                      </p:tavLst>
                                    </p:anim>
                                    <p:anim calcmode="lin" valueType="num">
                                      <p:cBhvr additive="base">
                                        <p:cTn id="85" dur="25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250" fill="hold"/>
                                        <p:tgtEl>
                                          <p:spTgt spid="221"/>
                                        </p:tgtEl>
                                        <p:attrNameLst>
                                          <p:attrName>ppt_x</p:attrName>
                                        </p:attrNameLst>
                                      </p:cBhvr>
                                      <p:tavLst>
                                        <p:tav tm="0">
                                          <p:val>
                                            <p:strVal val="1+#ppt_w/2"/>
                                          </p:val>
                                        </p:tav>
                                        <p:tav tm="100000">
                                          <p:val>
                                            <p:strVal val="#ppt_x"/>
                                          </p:val>
                                        </p:tav>
                                      </p:tavLst>
                                    </p:anim>
                                    <p:anim calcmode="lin" valueType="num">
                                      <p:cBhvr additive="base">
                                        <p:cTn id="89" dur="25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250" fill="hold"/>
                                        <p:tgtEl>
                                          <p:spTgt spid="222"/>
                                        </p:tgtEl>
                                        <p:attrNameLst>
                                          <p:attrName>ppt_x</p:attrName>
                                        </p:attrNameLst>
                                      </p:cBhvr>
                                      <p:tavLst>
                                        <p:tav tm="0">
                                          <p:val>
                                            <p:strVal val="1+#ppt_w/2"/>
                                          </p:val>
                                        </p:tav>
                                        <p:tav tm="100000">
                                          <p:val>
                                            <p:strVal val="#ppt_x"/>
                                          </p:val>
                                        </p:tav>
                                      </p:tavLst>
                                    </p:anim>
                                    <p:anim calcmode="lin" valueType="num">
                                      <p:cBhvr additive="base">
                                        <p:cTn id="93" dur="25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250" fill="hold"/>
                                        <p:tgtEl>
                                          <p:spTgt spid="223"/>
                                        </p:tgtEl>
                                        <p:attrNameLst>
                                          <p:attrName>ppt_x</p:attrName>
                                        </p:attrNameLst>
                                      </p:cBhvr>
                                      <p:tavLst>
                                        <p:tav tm="0">
                                          <p:val>
                                            <p:strVal val="1+#ppt_w/2"/>
                                          </p:val>
                                        </p:tav>
                                        <p:tav tm="100000">
                                          <p:val>
                                            <p:strVal val="#ppt_x"/>
                                          </p:val>
                                        </p:tav>
                                      </p:tavLst>
                                    </p:anim>
                                    <p:anim calcmode="lin" valueType="num">
                                      <p:cBhvr additive="base">
                                        <p:cTn id="97" dur="25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250" fill="hold"/>
                                        <p:tgtEl>
                                          <p:spTgt spid="224"/>
                                        </p:tgtEl>
                                        <p:attrNameLst>
                                          <p:attrName>ppt_x</p:attrName>
                                        </p:attrNameLst>
                                      </p:cBhvr>
                                      <p:tavLst>
                                        <p:tav tm="0">
                                          <p:val>
                                            <p:strVal val="1+#ppt_w/2"/>
                                          </p:val>
                                        </p:tav>
                                        <p:tav tm="100000">
                                          <p:val>
                                            <p:strVal val="#ppt_x"/>
                                          </p:val>
                                        </p:tav>
                                      </p:tavLst>
                                    </p:anim>
                                    <p:anim calcmode="lin" valueType="num">
                                      <p:cBhvr additive="base">
                                        <p:cTn id="101" dur="25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250" fill="hold"/>
                                        <p:tgtEl>
                                          <p:spTgt spid="225"/>
                                        </p:tgtEl>
                                        <p:attrNameLst>
                                          <p:attrName>ppt_x</p:attrName>
                                        </p:attrNameLst>
                                      </p:cBhvr>
                                      <p:tavLst>
                                        <p:tav tm="0">
                                          <p:val>
                                            <p:strVal val="1+#ppt_w/2"/>
                                          </p:val>
                                        </p:tav>
                                        <p:tav tm="100000">
                                          <p:val>
                                            <p:strVal val="#ppt_x"/>
                                          </p:val>
                                        </p:tav>
                                      </p:tavLst>
                                    </p:anim>
                                    <p:anim calcmode="lin" valueType="num">
                                      <p:cBhvr additive="base">
                                        <p:cTn id="105" dur="25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250" fill="hold"/>
                                        <p:tgtEl>
                                          <p:spTgt spid="226"/>
                                        </p:tgtEl>
                                        <p:attrNameLst>
                                          <p:attrName>ppt_x</p:attrName>
                                        </p:attrNameLst>
                                      </p:cBhvr>
                                      <p:tavLst>
                                        <p:tav tm="0">
                                          <p:val>
                                            <p:strVal val="1+#ppt_w/2"/>
                                          </p:val>
                                        </p:tav>
                                        <p:tav tm="100000">
                                          <p:val>
                                            <p:strVal val="#ppt_x"/>
                                          </p:val>
                                        </p:tav>
                                      </p:tavLst>
                                    </p:anim>
                                    <p:anim calcmode="lin" valueType="num">
                                      <p:cBhvr additive="base">
                                        <p:cTn id="109" dur="25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250" fill="hold"/>
                                        <p:tgtEl>
                                          <p:spTgt spid="227"/>
                                        </p:tgtEl>
                                        <p:attrNameLst>
                                          <p:attrName>ppt_x</p:attrName>
                                        </p:attrNameLst>
                                      </p:cBhvr>
                                      <p:tavLst>
                                        <p:tav tm="0">
                                          <p:val>
                                            <p:strVal val="1+#ppt_w/2"/>
                                          </p:val>
                                        </p:tav>
                                        <p:tav tm="100000">
                                          <p:val>
                                            <p:strVal val="#ppt_x"/>
                                          </p:val>
                                        </p:tav>
                                      </p:tavLst>
                                    </p:anim>
                                    <p:anim calcmode="lin" valueType="num">
                                      <p:cBhvr additive="base">
                                        <p:cTn id="113" dur="25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250" fill="hold"/>
                                        <p:tgtEl>
                                          <p:spTgt spid="228"/>
                                        </p:tgtEl>
                                        <p:attrNameLst>
                                          <p:attrName>ppt_x</p:attrName>
                                        </p:attrNameLst>
                                      </p:cBhvr>
                                      <p:tavLst>
                                        <p:tav tm="0">
                                          <p:val>
                                            <p:strVal val="1+#ppt_w/2"/>
                                          </p:val>
                                        </p:tav>
                                        <p:tav tm="100000">
                                          <p:val>
                                            <p:strVal val="#ppt_x"/>
                                          </p:val>
                                        </p:tav>
                                      </p:tavLst>
                                    </p:anim>
                                    <p:anim calcmode="lin" valueType="num">
                                      <p:cBhvr additive="base">
                                        <p:cTn id="117" dur="25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250" fill="hold"/>
                                        <p:tgtEl>
                                          <p:spTgt spid="229"/>
                                        </p:tgtEl>
                                        <p:attrNameLst>
                                          <p:attrName>ppt_x</p:attrName>
                                        </p:attrNameLst>
                                      </p:cBhvr>
                                      <p:tavLst>
                                        <p:tav tm="0">
                                          <p:val>
                                            <p:strVal val="1+#ppt_w/2"/>
                                          </p:val>
                                        </p:tav>
                                        <p:tav tm="100000">
                                          <p:val>
                                            <p:strVal val="#ppt_x"/>
                                          </p:val>
                                        </p:tav>
                                      </p:tavLst>
                                    </p:anim>
                                    <p:anim calcmode="lin" valueType="num">
                                      <p:cBhvr additive="base">
                                        <p:cTn id="121" dur="25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250" fill="hold"/>
                                        <p:tgtEl>
                                          <p:spTgt spid="230"/>
                                        </p:tgtEl>
                                        <p:attrNameLst>
                                          <p:attrName>ppt_x</p:attrName>
                                        </p:attrNameLst>
                                      </p:cBhvr>
                                      <p:tavLst>
                                        <p:tav tm="0">
                                          <p:val>
                                            <p:strVal val="1+#ppt_w/2"/>
                                          </p:val>
                                        </p:tav>
                                        <p:tav tm="100000">
                                          <p:val>
                                            <p:strVal val="#ppt_x"/>
                                          </p:val>
                                        </p:tav>
                                      </p:tavLst>
                                    </p:anim>
                                    <p:anim calcmode="lin" valueType="num">
                                      <p:cBhvr additive="base">
                                        <p:cTn id="125" dur="25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250" fill="hold"/>
                                        <p:tgtEl>
                                          <p:spTgt spid="231"/>
                                        </p:tgtEl>
                                        <p:attrNameLst>
                                          <p:attrName>ppt_x</p:attrName>
                                        </p:attrNameLst>
                                      </p:cBhvr>
                                      <p:tavLst>
                                        <p:tav tm="0">
                                          <p:val>
                                            <p:strVal val="1+#ppt_w/2"/>
                                          </p:val>
                                        </p:tav>
                                        <p:tav tm="100000">
                                          <p:val>
                                            <p:strVal val="#ppt_x"/>
                                          </p:val>
                                        </p:tav>
                                      </p:tavLst>
                                    </p:anim>
                                    <p:anim calcmode="lin" valueType="num">
                                      <p:cBhvr additive="base">
                                        <p:cTn id="129" dur="25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250" fill="hold"/>
                                        <p:tgtEl>
                                          <p:spTgt spid="232"/>
                                        </p:tgtEl>
                                        <p:attrNameLst>
                                          <p:attrName>ppt_x</p:attrName>
                                        </p:attrNameLst>
                                      </p:cBhvr>
                                      <p:tavLst>
                                        <p:tav tm="0">
                                          <p:val>
                                            <p:strVal val="1+#ppt_w/2"/>
                                          </p:val>
                                        </p:tav>
                                        <p:tav tm="100000">
                                          <p:val>
                                            <p:strVal val="#ppt_x"/>
                                          </p:val>
                                        </p:tav>
                                      </p:tavLst>
                                    </p:anim>
                                    <p:anim calcmode="lin" valueType="num">
                                      <p:cBhvr additive="base">
                                        <p:cTn id="133" dur="25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250" fill="hold"/>
                                        <p:tgtEl>
                                          <p:spTgt spid="233"/>
                                        </p:tgtEl>
                                        <p:attrNameLst>
                                          <p:attrName>ppt_x</p:attrName>
                                        </p:attrNameLst>
                                      </p:cBhvr>
                                      <p:tavLst>
                                        <p:tav tm="0">
                                          <p:val>
                                            <p:strVal val="1+#ppt_w/2"/>
                                          </p:val>
                                        </p:tav>
                                        <p:tav tm="100000">
                                          <p:val>
                                            <p:strVal val="#ppt_x"/>
                                          </p:val>
                                        </p:tav>
                                      </p:tavLst>
                                    </p:anim>
                                    <p:anim calcmode="lin" valueType="num">
                                      <p:cBhvr additive="base">
                                        <p:cTn id="137" dur="25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250" fill="hold"/>
                                        <p:tgtEl>
                                          <p:spTgt spid="234"/>
                                        </p:tgtEl>
                                        <p:attrNameLst>
                                          <p:attrName>ppt_x</p:attrName>
                                        </p:attrNameLst>
                                      </p:cBhvr>
                                      <p:tavLst>
                                        <p:tav tm="0">
                                          <p:val>
                                            <p:strVal val="1+#ppt_w/2"/>
                                          </p:val>
                                        </p:tav>
                                        <p:tav tm="100000">
                                          <p:val>
                                            <p:strVal val="#ppt_x"/>
                                          </p:val>
                                        </p:tav>
                                      </p:tavLst>
                                    </p:anim>
                                    <p:anim calcmode="lin" valueType="num">
                                      <p:cBhvr additive="base">
                                        <p:cTn id="141" dur="25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250" fill="hold"/>
                                        <p:tgtEl>
                                          <p:spTgt spid="235"/>
                                        </p:tgtEl>
                                        <p:attrNameLst>
                                          <p:attrName>ppt_x</p:attrName>
                                        </p:attrNameLst>
                                      </p:cBhvr>
                                      <p:tavLst>
                                        <p:tav tm="0">
                                          <p:val>
                                            <p:strVal val="1+#ppt_w/2"/>
                                          </p:val>
                                        </p:tav>
                                        <p:tav tm="100000">
                                          <p:val>
                                            <p:strVal val="#ppt_x"/>
                                          </p:val>
                                        </p:tav>
                                      </p:tavLst>
                                    </p:anim>
                                    <p:anim calcmode="lin" valueType="num">
                                      <p:cBhvr additive="base">
                                        <p:cTn id="145" dur="25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250" fill="hold"/>
                                        <p:tgtEl>
                                          <p:spTgt spid="236"/>
                                        </p:tgtEl>
                                        <p:attrNameLst>
                                          <p:attrName>ppt_x</p:attrName>
                                        </p:attrNameLst>
                                      </p:cBhvr>
                                      <p:tavLst>
                                        <p:tav tm="0">
                                          <p:val>
                                            <p:strVal val="1+#ppt_w/2"/>
                                          </p:val>
                                        </p:tav>
                                        <p:tav tm="100000">
                                          <p:val>
                                            <p:strVal val="#ppt_x"/>
                                          </p:val>
                                        </p:tav>
                                      </p:tavLst>
                                    </p:anim>
                                    <p:anim calcmode="lin" valueType="num">
                                      <p:cBhvr additive="base">
                                        <p:cTn id="149" dur="25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250" fill="hold"/>
                                        <p:tgtEl>
                                          <p:spTgt spid="237"/>
                                        </p:tgtEl>
                                        <p:attrNameLst>
                                          <p:attrName>ppt_x</p:attrName>
                                        </p:attrNameLst>
                                      </p:cBhvr>
                                      <p:tavLst>
                                        <p:tav tm="0">
                                          <p:val>
                                            <p:strVal val="1+#ppt_w/2"/>
                                          </p:val>
                                        </p:tav>
                                        <p:tav tm="100000">
                                          <p:val>
                                            <p:strVal val="#ppt_x"/>
                                          </p:val>
                                        </p:tav>
                                      </p:tavLst>
                                    </p:anim>
                                    <p:anim calcmode="lin" valueType="num">
                                      <p:cBhvr additive="base">
                                        <p:cTn id="153" dur="25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75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250"/>
                                        <p:tgtEl>
                                          <p:spTgt spid="257"/>
                                        </p:tgtEl>
                                      </p:cBhvr>
                                    </p:animEffect>
                                  </p:childTnLst>
                                </p:cTn>
                              </p:par>
                            </p:childTnLst>
                          </p:cTn>
                        </p:par>
                        <p:par>
                          <p:cTn id="158" fill="hold">
                            <p:stCondLst>
                              <p:cond delay="1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883</TotalTime>
  <Words>1371</Words>
  <Application>Microsoft Office PowerPoint</Application>
  <PresentationFormat>自定义</PresentationFormat>
  <Paragraphs>41</Paragraphs>
  <Slides>25</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25</vt:i4>
      </vt:variant>
    </vt:vector>
  </HeadingPairs>
  <TitlesOfParts>
    <vt:vector size="27"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132</cp:revision>
  <dcterms:created xsi:type="dcterms:W3CDTF">2021-04-02T06:41:31Z</dcterms:created>
  <dcterms:modified xsi:type="dcterms:W3CDTF">2023-11-28T08:09:16Z</dcterms:modified>
</cp:coreProperties>
</file>